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y="5143500" cx="9144000"/>
  <p:notesSz cx="6858000" cy="9144000"/>
  <p:embeddedFontLst>
    <p:embeddedFont>
      <p:font typeface="Roboto"/>
      <p:regular r:id="rId21"/>
      <p:bold r:id="rId22"/>
      <p:italic r:id="rId23"/>
      <p:boldItalic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EB4A02E-ED04-4730-9F68-C31854435B07}">
  <a:tblStyle styleId="{1EB4A02E-ED04-4730-9F68-C31854435B0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22" Type="http://schemas.openxmlformats.org/officeDocument/2006/relationships/font" Target="fonts/Roboto-bold.fntdata"/><Relationship Id="rId10" Type="http://schemas.openxmlformats.org/officeDocument/2006/relationships/slide" Target="slides/slide4.xml"/><Relationship Id="rId21" Type="http://schemas.openxmlformats.org/officeDocument/2006/relationships/font" Target="fonts/Roboto-regular.fntdata"/><Relationship Id="rId13" Type="http://schemas.openxmlformats.org/officeDocument/2006/relationships/slide" Target="slides/slide7.xml"/><Relationship Id="rId24" Type="http://schemas.openxmlformats.org/officeDocument/2006/relationships/font" Target="fonts/Roboto-boldItalic.fntdata"/><Relationship Id="rId12" Type="http://schemas.openxmlformats.org/officeDocument/2006/relationships/slide" Target="slides/slide6.xml"/><Relationship Id="rId23" Type="http://schemas.openxmlformats.org/officeDocument/2006/relationships/font" Target="fonts/Roboto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b7f8180c8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b7f8180c8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We’re used to thinking digits </a:t>
            </a:r>
            <a:r>
              <a:rPr i="1" lang="en">
                <a:solidFill>
                  <a:schemeClr val="dk1"/>
                </a:solidFill>
              </a:rPr>
              <a:t>mean</a:t>
            </a:r>
            <a:r>
              <a:rPr lang="en">
                <a:solidFill>
                  <a:schemeClr val="dk1"/>
                </a:solidFill>
              </a:rPr>
              <a:t> something by themselves, but they don’t.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A digit only has value because of </a:t>
            </a:r>
            <a:r>
              <a:rPr b="1" lang="en">
                <a:solidFill>
                  <a:schemeClr val="dk1"/>
                </a:solidFill>
              </a:rPr>
              <a:t>where it is</a:t>
            </a:r>
            <a:r>
              <a:rPr lang="en">
                <a:solidFill>
                  <a:schemeClr val="dk1"/>
                </a:solidFill>
              </a:rPr>
              <a:t>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Each place is worth a power of the base — in everyday numbers, that base is 10.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b7f8180c8f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b7f8180c8f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Now here’s the key generalisation.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If we change the base, the </a:t>
            </a:r>
            <a:r>
              <a:rPr i="1" lang="en">
                <a:solidFill>
                  <a:schemeClr val="dk1"/>
                </a:solidFill>
              </a:rPr>
              <a:t>rules</a:t>
            </a:r>
            <a:r>
              <a:rPr lang="en">
                <a:solidFill>
                  <a:schemeClr val="dk1"/>
                </a:solidFill>
              </a:rPr>
              <a:t> don’t change — only the weights.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In base 2, each place is double the previous one instead of ten times bigger.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b7f8180c8f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b7f8180c8f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Binary digits don’t count — they </a:t>
            </a:r>
            <a:r>
              <a:rPr b="1" lang="en">
                <a:solidFill>
                  <a:schemeClr val="dk1"/>
                </a:solidFill>
              </a:rPr>
              <a:t>select</a:t>
            </a:r>
            <a:r>
              <a:rPr lang="en">
                <a:solidFill>
                  <a:schemeClr val="dk1"/>
                </a:solidFill>
              </a:rPr>
              <a:t>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A 1 means “include this weight”, a 0 means “don’t”.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So reading binary is just choosing which powers of two to add up.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b7f8180c8f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b7f8180c8f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When we add in decimal, we’re not memorising hundreds of rules.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The only interesting moment is when the result reaches or exceeds the base.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</a:rPr>
              <a:t>Seven plus eight gives fifteen — we keep the five and carry one.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Everything else is just place value doing its job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b7f8180c8f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b7f8180c8f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When we add in decimal, we’re not memorising hundreds of rules.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The only interesting moment is when the result reaches or exceeds the base.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</a:rPr>
              <a:t>Seven plus eight gives fifteen — we keep the five and carry one.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Everything else is just place value doing its job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b7f8180c8f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b7f8180c8f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With only 0 and 1, there aren’t many possibilities.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Let’s list them all.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Notice something important: sometimes you get a result </a:t>
            </a:r>
            <a:r>
              <a:rPr i="1" lang="en">
                <a:solidFill>
                  <a:schemeClr val="dk1"/>
                </a:solidFill>
              </a:rPr>
              <a:t>and</a:t>
            </a:r>
            <a:r>
              <a:rPr lang="en">
                <a:solidFill>
                  <a:schemeClr val="dk1"/>
                </a:solidFill>
              </a:rPr>
              <a:t> a carry.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b7f8180c8f_0_1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b7f8180c8f_0_1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With only 0 and 1, there aren’t many possibilities.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Let’s list them all.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Notice something important: sometimes you get a result </a:t>
            </a:r>
            <a:r>
              <a:rPr i="1" lang="en">
                <a:solidFill>
                  <a:schemeClr val="dk1"/>
                </a:solidFill>
              </a:rPr>
              <a:t>and</a:t>
            </a:r>
            <a:r>
              <a:rPr lang="en">
                <a:solidFill>
                  <a:schemeClr val="dk1"/>
                </a:solidFill>
              </a:rPr>
              <a:t> a carry.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b7f8180c8f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b7f8180c8f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This is the big connection.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The </a:t>
            </a:r>
            <a:r>
              <a:rPr b="1" lang="en">
                <a:solidFill>
                  <a:schemeClr val="dk1"/>
                </a:solidFill>
              </a:rPr>
              <a:t>sum bit</a:t>
            </a:r>
            <a:r>
              <a:rPr lang="en">
                <a:solidFill>
                  <a:schemeClr val="dk1"/>
                </a:solidFill>
              </a:rPr>
              <a:t> matches XOR.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The </a:t>
            </a:r>
            <a:r>
              <a:rPr b="1" lang="en">
                <a:solidFill>
                  <a:schemeClr val="dk1"/>
                </a:solidFill>
              </a:rPr>
              <a:t>carry bit</a:t>
            </a:r>
            <a:r>
              <a:rPr lang="en">
                <a:solidFill>
                  <a:schemeClr val="dk1"/>
                </a:solidFill>
              </a:rPr>
              <a:t> matches AND.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Which means… we already know how to build addition.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b7f8180c8f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b7f8180c8f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A half-adder adds two single bits.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It’s not new hardware — it’s just two logic gates working together.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Arithmetic hasn’t replaced logic — it </a:t>
            </a:r>
            <a:r>
              <a:rPr i="1" lang="en">
                <a:solidFill>
                  <a:schemeClr val="dk1"/>
                </a:solidFill>
              </a:rPr>
              <a:t>emerges</a:t>
            </a:r>
            <a:r>
              <a:rPr lang="en">
                <a:solidFill>
                  <a:schemeClr val="dk1"/>
                </a:solidFill>
              </a:rPr>
              <a:t> from it.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b7f8180c8f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3b7f8180c8f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Real numbers have more than one bit.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So we add one extra input: the carry from the previous position.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Chain these together and you can add numbers of any size.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b7f8180c8f_0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b7f8180c8f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Computers don’t subtract.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They only add.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So if we want subtraction, we need a way to represent </a:t>
            </a:r>
            <a:r>
              <a:rPr b="1" lang="en">
                <a:solidFill>
                  <a:schemeClr val="dk1"/>
                </a:solidFill>
              </a:rPr>
              <a:t>negative numbers</a:t>
            </a:r>
            <a:r>
              <a:rPr lang="en">
                <a:solidFill>
                  <a:schemeClr val="dk1"/>
                </a:solidFill>
              </a:rPr>
              <a:t> using bits.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b7f8180c8f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3b7f8180c8f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This is the only slide where you just follow steps.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No theory.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Flip the bits, add one.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That pattern lets the same adder hardware handle subtraction automatically.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b7f8180c8f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b7f8180c8f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The brilliance of two’s complement is that nothing new is needed.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Same gates. Same adders.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By choosing how we represent numbers, we simplify the hardware.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2369700" y="1480200"/>
            <a:ext cx="6774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latin typeface="Roboto"/>
                <a:ea typeface="Roboto"/>
                <a:cs typeface="Roboto"/>
                <a:sym typeface="Roboto"/>
              </a:rPr>
              <a:t>Binary Arithmetic from Boolean Logic</a:t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7" name="Google Shape;57;p13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3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Binary Arithmetic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Arithmetic at the Heart of Computers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4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2369700" y="1480200"/>
            <a:ext cx="67743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“Digit × base^position”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Example: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latin typeface="Roboto"/>
                <a:ea typeface="Roboto"/>
                <a:cs typeface="Roboto"/>
                <a:sym typeface="Roboto"/>
              </a:rPr>
              <a:t>	3,472 = 3×10³ + 4×10² + 7×10¹ + 2×10⁰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7" name="Google Shape;67;p14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4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Numbers are Weighted Positions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5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2369700" y="1480200"/>
            <a:ext cx="67743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9144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Base 10 → powers of 10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9144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Base 2 → powers of 2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9144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Place values: 16 | 8 | 4 | 2 | 1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77" name="Google Shape;77;p15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 txBox="1"/>
          <p:nvPr/>
        </p:nvSpPr>
        <p:spPr>
          <a:xfrm>
            <a:off x="2253725" y="0"/>
            <a:ext cx="6909000" cy="14802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Changing the Base Changes the Weights, Not the Rules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6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2369700" y="1480200"/>
            <a:ext cx="6774300" cy="21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9144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10110</a:t>
            </a:r>
            <a:r>
              <a:rPr lang="en" sz="1800">
                <a:latin typeface="Roboto"/>
                <a:ea typeface="Roboto"/>
                <a:cs typeface="Roboto"/>
                <a:sym typeface="Roboto"/>
              </a:rPr>
              <a:t>₂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9144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Weights: 1x16 + 1x4 + 1x2 = 22</a:t>
            </a:r>
            <a:r>
              <a:rPr b="1" baseline="-25000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10</a:t>
            </a:r>
            <a:endParaRPr b="1" baseline="-25000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6" name="Google Shape;86;p16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6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Reading a Binary Number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8" name="Google Shape;88;p16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7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5" name="Google Shape;95;p17"/>
          <p:cNvSpPr txBox="1"/>
          <p:nvPr/>
        </p:nvSpPr>
        <p:spPr>
          <a:xfrm>
            <a:off x="2369700" y="1480200"/>
            <a:ext cx="67743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1</a:t>
            </a:r>
            <a:r>
              <a:rPr lang="en" sz="4800">
                <a:latin typeface="Courier New"/>
                <a:ea typeface="Courier New"/>
                <a:cs typeface="Courier New"/>
                <a:sym typeface="Courier New"/>
              </a:rPr>
              <a:t>  </a:t>
            </a:r>
            <a:endParaRPr sz="4800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Courier New"/>
                <a:ea typeface="Courier New"/>
                <a:cs typeface="Courier New"/>
                <a:sym typeface="Courier New"/>
              </a:rPr>
              <a:t>  46</a:t>
            </a:r>
            <a:endParaRPr b="1" sz="4800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 u="sng">
                <a:latin typeface="Courier New"/>
                <a:ea typeface="Courier New"/>
                <a:cs typeface="Courier New"/>
                <a:sym typeface="Courier New"/>
              </a:rPr>
              <a:t>+ </a:t>
            </a:r>
            <a:r>
              <a:rPr b="1" lang="en" sz="4800" u="sng">
                <a:latin typeface="Courier New"/>
                <a:ea typeface="Courier New"/>
                <a:cs typeface="Courier New"/>
                <a:sym typeface="Courier New"/>
              </a:rPr>
              <a:t>38</a:t>
            </a:r>
            <a:endParaRPr b="1" sz="4800" u="sng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 u="sng">
                <a:latin typeface="Courier New"/>
                <a:ea typeface="Courier New"/>
                <a:cs typeface="Courier New"/>
                <a:sym typeface="Courier New"/>
              </a:rPr>
              <a:t>  84</a:t>
            </a:r>
            <a:endParaRPr b="1" sz="4800" u="sng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96" name="Google Shape;96;p17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7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Decimal Addition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17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8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2369700" y="1480200"/>
            <a:ext cx="67743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11</a:t>
            </a:r>
            <a:r>
              <a:rPr lang="en" sz="4800">
                <a:latin typeface="Courier New"/>
                <a:ea typeface="Courier New"/>
                <a:cs typeface="Courier New"/>
                <a:sym typeface="Courier New"/>
              </a:rPr>
              <a:t>  </a:t>
            </a:r>
            <a:endParaRPr sz="4800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Courier New"/>
                <a:ea typeface="Courier New"/>
                <a:cs typeface="Courier New"/>
                <a:sym typeface="Courier New"/>
              </a:rPr>
              <a:t> 101</a:t>
            </a:r>
            <a:endParaRPr b="1" sz="4800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 u="sng">
                <a:latin typeface="Courier New"/>
                <a:ea typeface="Courier New"/>
                <a:cs typeface="Courier New"/>
                <a:sym typeface="Courier New"/>
              </a:rPr>
              <a:t>+ 11</a:t>
            </a:r>
            <a:endParaRPr b="1" sz="4800" u="sng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 u="sng">
                <a:latin typeface="Courier New"/>
                <a:ea typeface="Courier New"/>
                <a:cs typeface="Courier New"/>
                <a:sym typeface="Courier New"/>
              </a:rPr>
              <a:t>1000</a:t>
            </a:r>
            <a:endParaRPr b="1" sz="4800" u="sng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6" name="Google Shape;106;p18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8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Binary</a:t>
            </a:r>
            <a:r>
              <a:rPr lang="en" sz="3200">
                <a:latin typeface="Roboto"/>
                <a:ea typeface="Roboto"/>
                <a:cs typeface="Roboto"/>
                <a:sym typeface="Roboto"/>
              </a:rPr>
              <a:t> Addition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18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9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19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5" name="Google Shape;115;p19"/>
          <p:cNvSpPr txBox="1"/>
          <p:nvPr/>
        </p:nvSpPr>
        <p:spPr>
          <a:xfrm>
            <a:off x="2369700" y="1480200"/>
            <a:ext cx="67743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latin typeface="Roboto"/>
                <a:ea typeface="Roboto"/>
                <a:cs typeface="Roboto"/>
                <a:sym typeface="Roboto"/>
              </a:rPr>
              <a:t>Truth Table:</a:t>
            </a:r>
            <a:r>
              <a:rPr lang="en" sz="1800">
                <a:latin typeface="Roboto"/>
                <a:ea typeface="Roboto"/>
                <a:cs typeface="Roboto"/>
                <a:sym typeface="Roboto"/>
              </a:rPr>
              <a:t> Recognise anything?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aseline="-25000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6" name="Google Shape;116;p19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9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Binary Addition: What Happens?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8" name="Google Shape;118;p19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19" name="Google Shape;119;p19"/>
          <p:cNvGraphicFramePr/>
          <p:nvPr/>
        </p:nvGraphicFramePr>
        <p:xfrm>
          <a:off x="3721200" y="225437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{1EB4A02E-ED04-4730-9F68-C31854435B07}</a:tableStyleId>
              </a:tblPr>
              <a:tblGrid>
                <a:gridCol w="742800"/>
                <a:gridCol w="753700"/>
                <a:gridCol w="753700"/>
                <a:gridCol w="896000"/>
              </a:tblGrid>
              <a:tr h="2429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input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output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 hMerge="1"/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A</a:t>
                      </a:r>
                      <a:endParaRPr b="1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B</a:t>
                      </a:r>
                      <a:endParaRPr b="1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SUM</a:t>
                      </a:r>
                      <a:endParaRPr b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CARRY</a:t>
                      </a:r>
                      <a:endParaRPr b="1"/>
                    </a:p>
                  </a:txBody>
                  <a:tcPr marT="91425" marB="91425" marR="91425" marL="91425"/>
                </a:tc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EEEEE"/>
                    </a:solidFill>
                  </a:tcPr>
                </a:tc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1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1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EEEEE"/>
                    </a:solidFill>
                  </a:tcPr>
                </a:tc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1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1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EEEEE"/>
                    </a:solidFill>
                  </a:tcPr>
                </a:tc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1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1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0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1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EEEE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20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6" name="Google Shape;126;p20"/>
          <p:cNvSpPr txBox="1"/>
          <p:nvPr/>
        </p:nvSpPr>
        <p:spPr>
          <a:xfrm>
            <a:off x="2369700" y="1480200"/>
            <a:ext cx="67743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latin typeface="Roboto"/>
                <a:ea typeface="Roboto"/>
                <a:cs typeface="Roboto"/>
                <a:sym typeface="Roboto"/>
              </a:rPr>
              <a:t>Truth Table:</a:t>
            </a:r>
            <a:r>
              <a:rPr lang="en" sz="1800">
                <a:latin typeface="Roboto"/>
                <a:ea typeface="Roboto"/>
                <a:cs typeface="Roboto"/>
                <a:sym typeface="Roboto"/>
              </a:rPr>
              <a:t> How about now?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aseline="-25000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7" name="Google Shape;127;p20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0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Binary Addition: What Happens?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9" name="Google Shape;129;p20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aphicFrame>
        <p:nvGraphicFramePr>
          <p:cNvPr id="130" name="Google Shape;130;p20"/>
          <p:cNvGraphicFramePr/>
          <p:nvPr/>
        </p:nvGraphicFramePr>
        <p:xfrm>
          <a:off x="3721200" y="225437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{1EB4A02E-ED04-4730-9F68-C31854435B07}</a:tableStyleId>
              </a:tblPr>
              <a:tblGrid>
                <a:gridCol w="742800"/>
                <a:gridCol w="753700"/>
                <a:gridCol w="753700"/>
                <a:gridCol w="896000"/>
              </a:tblGrid>
              <a:tr h="2429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input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output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 hMerge="1"/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A</a:t>
                      </a:r>
                      <a:endParaRPr b="1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B</a:t>
                      </a:r>
                      <a:endParaRPr b="1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SUM</a:t>
                      </a:r>
                      <a:endParaRPr b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CARRY</a:t>
                      </a:r>
                      <a:endParaRPr b="1"/>
                    </a:p>
                  </a:txBody>
                  <a:tcPr marT="91425" marB="91425" marR="91425" marL="91425"/>
                </a:tc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EEEEE"/>
                    </a:solidFill>
                  </a:tcPr>
                </a:tc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T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T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EEEEE"/>
                    </a:solidFill>
                  </a:tcPr>
                </a:tc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T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T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EEEEE"/>
                    </a:solidFill>
                  </a:tcPr>
                </a:tc>
              </a:tr>
              <a:tr h="242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T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T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F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T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EEEE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1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7" name="Google Shape;137;p21"/>
          <p:cNvSpPr txBox="1"/>
          <p:nvPr/>
        </p:nvSpPr>
        <p:spPr>
          <a:xfrm>
            <a:off x="2369700" y="1480200"/>
            <a:ext cx="67743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Sum = XOR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Carry = AND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Gate symbols or simple blocks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aseline="-25000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8" name="Google Shape;138;p21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1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Addition is Logic!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" name="Google Shape;140;p21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2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22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7" name="Google Shape;147;p22"/>
          <p:cNvSpPr txBox="1"/>
          <p:nvPr/>
        </p:nvSpPr>
        <p:spPr>
          <a:xfrm>
            <a:off x="2369700" y="1480200"/>
            <a:ext cx="67743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Inputs: A, B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Outputs: Sum, Carry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XOR → Sum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AND → Carry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8" name="Google Shape;148;p22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2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The Half-Adder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" name="Google Shape;150;p22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3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23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2369700" y="1480200"/>
            <a:ext cx="67743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Full adder block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Carry-in → Carry-out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Chain of adders (ripple)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8" name="Google Shape;158;p23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3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From Half-Adders to Adders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0" name="Google Shape;160;p23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4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2369700" y="1480200"/>
            <a:ext cx="67743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“Subtraction = addition of a negative number”</a:t>
            </a:r>
            <a:br>
              <a:rPr lang="en" sz="1800">
                <a:latin typeface="Roboto"/>
                <a:ea typeface="Roboto"/>
                <a:cs typeface="Roboto"/>
                <a:sym typeface="Roboto"/>
              </a:rPr>
            </a:b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Question: How do we represent negatives?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8" name="Google Shape;168;p24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4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Subtraction Without Subtracting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" name="Google Shape;170;p24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5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25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7" name="Google Shape;177;p25"/>
          <p:cNvSpPr txBox="1"/>
          <p:nvPr/>
        </p:nvSpPr>
        <p:spPr>
          <a:xfrm>
            <a:off x="2369700" y="1480200"/>
            <a:ext cx="6774300" cy="326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To make a number negative:</a:t>
            </a:r>
            <a:endParaRPr b="1"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" sz="1800">
                <a:solidFill>
                  <a:schemeClr val="dk1"/>
                </a:solidFill>
              </a:rPr>
              <a:t>Write it in binary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" sz="1800">
                <a:solidFill>
                  <a:schemeClr val="dk1"/>
                </a:solidFill>
              </a:rPr>
              <a:t>Flip all the bits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" sz="1800">
                <a:solidFill>
                  <a:schemeClr val="dk1"/>
                </a:solidFill>
              </a:rPr>
              <a:t>Add 1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Example (8-bit):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+5 = 00000101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Invert → 11111010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+1 → </a:t>
            </a:r>
            <a:r>
              <a:rPr b="1" lang="en" sz="1800">
                <a:solidFill>
                  <a:schemeClr val="dk1"/>
                </a:solidFill>
              </a:rPr>
              <a:t>11111011</a:t>
            </a:r>
            <a:r>
              <a:rPr lang="en" sz="1800">
                <a:solidFill>
                  <a:schemeClr val="dk1"/>
                </a:solidFill>
              </a:rPr>
              <a:t> = −5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8" name="Google Shape;178;p25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5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Two’s Complement: The Procedure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0" name="Google Shape;180;p25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6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26"/>
          <p:cNvSpPr txBox="1"/>
          <p:nvPr/>
        </p:nvSpPr>
        <p:spPr>
          <a:xfrm>
            <a:off x="2265225" y="0"/>
            <a:ext cx="6879000" cy="650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7" name="Google Shape;187;p26"/>
          <p:cNvSpPr txBox="1"/>
          <p:nvPr/>
        </p:nvSpPr>
        <p:spPr>
          <a:xfrm>
            <a:off x="2369700" y="1480200"/>
            <a:ext cx="6774300" cy="26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One adder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Same circuit for + and −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Hardware simplicity</a:t>
            </a:r>
            <a:endParaRPr sz="18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188" name="Google Shape;188;p26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6"/>
          <p:cNvSpPr txBox="1"/>
          <p:nvPr/>
        </p:nvSpPr>
        <p:spPr>
          <a:xfrm>
            <a:off x="2253719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Why Computer Engineers Love This</a:t>
            </a: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0" name="Google Shape;190;p26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1800"/>
              </a:spcBef>
              <a:spcAft>
                <a:spcPts val="400"/>
              </a:spcAft>
              <a:buSzPts val="1018"/>
              <a:buNone/>
            </a:pPr>
            <a:r>
              <a:t/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