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Lst>
  <p:sldSz cy="5143500" cx="9144000"/>
  <p:notesSz cx="6858000" cy="9144000"/>
  <p:embeddedFontLst>
    <p:embeddedFont>
      <p:font typeface="Roboto"/>
      <p:regular r:id="rId45"/>
      <p:bold r:id="rId46"/>
      <p:italic r:id="rId47"/>
      <p:boldItalic r:id="rId4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89B876C5-B15F-415F-A78E-B4E078D57D81}">
  <a:tblStyle styleId="{89B876C5-B15F-415F-A78E-B4E078D57D81}" styleName="Table_0">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20" Type="http://schemas.openxmlformats.org/officeDocument/2006/relationships/slide" Target="slides/slide14.xml"/><Relationship Id="rId42" Type="http://schemas.openxmlformats.org/officeDocument/2006/relationships/slide" Target="slides/slide36.xml"/><Relationship Id="rId41" Type="http://schemas.openxmlformats.org/officeDocument/2006/relationships/slide" Target="slides/slide35.xml"/><Relationship Id="rId22" Type="http://schemas.openxmlformats.org/officeDocument/2006/relationships/slide" Target="slides/slide16.xml"/><Relationship Id="rId44" Type="http://schemas.openxmlformats.org/officeDocument/2006/relationships/slide" Target="slides/slide38.xml"/><Relationship Id="rId21" Type="http://schemas.openxmlformats.org/officeDocument/2006/relationships/slide" Target="slides/slide15.xml"/><Relationship Id="rId43" Type="http://schemas.openxmlformats.org/officeDocument/2006/relationships/slide" Target="slides/slide37.xml"/><Relationship Id="rId24" Type="http://schemas.openxmlformats.org/officeDocument/2006/relationships/slide" Target="slides/slide18.xml"/><Relationship Id="rId46" Type="http://schemas.openxmlformats.org/officeDocument/2006/relationships/font" Target="fonts/Roboto-bold.fntdata"/><Relationship Id="rId23" Type="http://schemas.openxmlformats.org/officeDocument/2006/relationships/slide" Target="slides/slide17.xml"/><Relationship Id="rId45" Type="http://schemas.openxmlformats.org/officeDocument/2006/relationships/font" Target="fonts/Roboto-regular.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26" Type="http://schemas.openxmlformats.org/officeDocument/2006/relationships/slide" Target="slides/slide20.xml"/><Relationship Id="rId48" Type="http://schemas.openxmlformats.org/officeDocument/2006/relationships/font" Target="fonts/Roboto-boldItalic.fntdata"/><Relationship Id="rId25" Type="http://schemas.openxmlformats.org/officeDocument/2006/relationships/slide" Target="slides/slide19.xml"/><Relationship Id="rId47" Type="http://schemas.openxmlformats.org/officeDocument/2006/relationships/font" Target="fonts/Roboto-italic.fntdata"/><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1.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11" Type="http://schemas.openxmlformats.org/officeDocument/2006/relationships/slide" Target="slides/slide5.xml"/><Relationship Id="rId33" Type="http://schemas.openxmlformats.org/officeDocument/2006/relationships/slide" Target="slides/slide27.xml"/><Relationship Id="rId10" Type="http://schemas.openxmlformats.org/officeDocument/2006/relationships/slide" Target="slides/slide4.xml"/><Relationship Id="rId32" Type="http://schemas.openxmlformats.org/officeDocument/2006/relationships/slide" Target="slides/slide26.xml"/><Relationship Id="rId13" Type="http://schemas.openxmlformats.org/officeDocument/2006/relationships/slide" Target="slides/slide7.xml"/><Relationship Id="rId35" Type="http://schemas.openxmlformats.org/officeDocument/2006/relationships/slide" Target="slides/slide29.xml"/><Relationship Id="rId12" Type="http://schemas.openxmlformats.org/officeDocument/2006/relationships/slide" Target="slides/slide6.xml"/><Relationship Id="rId34" Type="http://schemas.openxmlformats.org/officeDocument/2006/relationships/slide" Target="slides/slide28.xml"/><Relationship Id="rId15" Type="http://schemas.openxmlformats.org/officeDocument/2006/relationships/slide" Target="slides/slide9.xml"/><Relationship Id="rId37" Type="http://schemas.openxmlformats.org/officeDocument/2006/relationships/slide" Target="slides/slide31.xml"/><Relationship Id="rId14" Type="http://schemas.openxmlformats.org/officeDocument/2006/relationships/slide" Target="slides/slide8.xml"/><Relationship Id="rId36" Type="http://schemas.openxmlformats.org/officeDocument/2006/relationships/slide" Target="slides/slide30.xml"/><Relationship Id="rId17" Type="http://schemas.openxmlformats.org/officeDocument/2006/relationships/slide" Target="slides/slide11.xml"/><Relationship Id="rId39" Type="http://schemas.openxmlformats.org/officeDocument/2006/relationships/slide" Target="slides/slide33.xml"/><Relationship Id="rId16" Type="http://schemas.openxmlformats.org/officeDocument/2006/relationships/slide" Target="slides/slide10.xml"/><Relationship Id="rId38" Type="http://schemas.openxmlformats.org/officeDocument/2006/relationships/slide" Target="slides/slide32.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3b79e74f9e2_0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g3b79e74f9e2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381000" marR="381000" rtl="0" algn="l">
              <a:lnSpc>
                <a:spcPct val="115000"/>
              </a:lnSpc>
              <a:spcBef>
                <a:spcPts val="0"/>
              </a:spcBef>
              <a:spcAft>
                <a:spcPts val="0"/>
              </a:spcAft>
              <a:buNone/>
            </a:pPr>
            <a:r>
              <a:rPr lang="en">
                <a:solidFill>
                  <a:srgbClr val="222222"/>
                </a:solidFill>
              </a:rPr>
              <a:t>We think of computers as machines that crunch numbers, very quickly. However, what underpins that, what allows that manipulation is actually at the heart of a computer, logic. More precisely Boolean logic, a form of logic that you all use every day, and are very familiar with. If you want to impress your parents tell then that you are learning Propositional Calculus. George Boole formalised this logic (ie gave things names)</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 name="Shape 60"/>
        <p:cNvGrpSpPr/>
        <p:nvPr/>
      </p:nvGrpSpPr>
      <p:grpSpPr>
        <a:xfrm>
          <a:off x="0" y="0"/>
          <a:ext cx="0" cy="0"/>
          <a:chOff x="0" y="0"/>
          <a:chExt cx="0" cy="0"/>
        </a:xfrm>
      </p:grpSpPr>
      <p:sp>
        <p:nvSpPr>
          <p:cNvPr id="61" name="Google Shape;61;g3b79e74f9e2_0_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2" name="Google Shape;62;g3b79e74f9e2_0_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381000" marR="381000" rtl="0" algn="l">
              <a:lnSpc>
                <a:spcPct val="115000"/>
              </a:lnSpc>
              <a:spcBef>
                <a:spcPts val="0"/>
              </a:spcBef>
              <a:spcAft>
                <a:spcPts val="0"/>
              </a:spcAft>
              <a:buNone/>
            </a:pPr>
            <a:r>
              <a:rPr lang="en">
                <a:solidFill>
                  <a:srgbClr val="222222"/>
                </a:solidFill>
              </a:rPr>
              <a:t>Boolean logic is a system where every statement must be either true or false—nothing in between. In computers, we often write these same ideas as 1 and 0. We won’t do any math with them today—just remember that 1 means yes, and 0 means no.</a:t>
            </a:r>
            <a:endParaRPr>
              <a:solidFill>
                <a:srgbClr val="222222"/>
              </a:solidFill>
            </a:endParaRPr>
          </a:p>
          <a:p>
            <a:pPr indent="0" lvl="0" marL="381000" marR="381000" rtl="0" algn="l">
              <a:lnSpc>
                <a:spcPct val="115000"/>
              </a:lnSpc>
              <a:spcBef>
                <a:spcPts val="0"/>
              </a:spcBef>
              <a:spcAft>
                <a:spcPts val="0"/>
              </a:spcAft>
              <a:buNone/>
            </a:pPr>
            <a:r>
              <a:t/>
            </a:r>
            <a:endParaRPr>
              <a:solidFill>
                <a:srgbClr val="222222"/>
              </a:solidFill>
            </a:endParaRPr>
          </a:p>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 name="Shape 70"/>
        <p:cNvGrpSpPr/>
        <p:nvPr/>
      </p:nvGrpSpPr>
      <p:grpSpPr>
        <a:xfrm>
          <a:off x="0" y="0"/>
          <a:ext cx="0" cy="0"/>
          <a:chOff x="0" y="0"/>
          <a:chExt cx="0" cy="0"/>
        </a:xfrm>
      </p:grpSpPr>
      <p:sp>
        <p:nvSpPr>
          <p:cNvPr id="71" name="Google Shape;71;g3b79e74f9e2_0_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2" name="Google Shape;72;g3b79e74f9e2_0_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381000" marR="381000" rtl="0" algn="l">
              <a:lnSpc>
                <a:spcPct val="115000"/>
              </a:lnSpc>
              <a:spcBef>
                <a:spcPts val="0"/>
              </a:spcBef>
              <a:spcAft>
                <a:spcPts val="0"/>
              </a:spcAft>
              <a:buNone/>
            </a:pPr>
            <a:r>
              <a:rPr lang="en">
                <a:solidFill>
                  <a:srgbClr val="222222"/>
                </a:solidFill>
              </a:rPr>
              <a:t>Boolean logic is a system where every statement must be either true or false—nothing in between. In computers, we often write these same ideas as 1 and 0. We won’t do any math with them today—just remember that 1 means yes, and 0 means no.</a:t>
            </a:r>
            <a:endParaRPr>
              <a:solidFill>
                <a:srgbClr val="222222"/>
              </a:solidFill>
            </a:endParaRPr>
          </a:p>
          <a:p>
            <a:pPr indent="0" lvl="0" marL="381000" marR="381000" rtl="0" algn="l">
              <a:lnSpc>
                <a:spcPct val="115000"/>
              </a:lnSpc>
              <a:spcBef>
                <a:spcPts val="0"/>
              </a:spcBef>
              <a:spcAft>
                <a:spcPts val="0"/>
              </a:spcAft>
              <a:buNone/>
            </a:pPr>
            <a:r>
              <a:t/>
            </a:r>
            <a:endParaRPr>
              <a:solidFill>
                <a:srgbClr val="222222"/>
              </a:solidFill>
            </a:endParaRPr>
          </a:p>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g3b64a9bb494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2" name="Google Shape;82;g3b64a9bb494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381000" marR="381000" rtl="0" algn="l">
              <a:lnSpc>
                <a:spcPct val="115000"/>
              </a:lnSpc>
              <a:spcBef>
                <a:spcPts val="0"/>
              </a:spcBef>
              <a:spcAft>
                <a:spcPts val="0"/>
              </a:spcAft>
              <a:buNone/>
            </a:pPr>
            <a:r>
              <a:rPr lang="en">
                <a:solidFill>
                  <a:srgbClr val="222222"/>
                </a:solidFill>
              </a:rPr>
              <a:t>Boolean logic is a system where every statement must be either true or false—nothing in between. In computers, we often write these same ideas as 1 and 0. We won’t do any math with them today—just remember that 1 means yes, and 0 means no.</a:t>
            </a:r>
            <a:endParaRPr>
              <a:solidFill>
                <a:srgbClr val="222222"/>
              </a:solidFill>
            </a:endParaRPr>
          </a:p>
          <a:p>
            <a:pPr indent="0" lvl="0" marL="381000" marR="381000" rtl="0" algn="l">
              <a:lnSpc>
                <a:spcPct val="115000"/>
              </a:lnSpc>
              <a:spcBef>
                <a:spcPts val="0"/>
              </a:spcBef>
              <a:spcAft>
                <a:spcPts val="0"/>
              </a:spcAft>
              <a:buNone/>
            </a:pPr>
            <a:r>
              <a:t/>
            </a:r>
            <a:endParaRPr>
              <a:solidFill>
                <a:srgbClr val="222222"/>
              </a:solidFill>
            </a:endParaRPr>
          </a:p>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g3b79e74f9e2_0_3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2" name="Google Shape;92;g3b79e74f9e2_0_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381000" marR="381000" rtl="0" algn="l">
              <a:lnSpc>
                <a:spcPct val="115000"/>
              </a:lnSpc>
              <a:spcBef>
                <a:spcPts val="0"/>
              </a:spcBef>
              <a:spcAft>
                <a:spcPts val="0"/>
              </a:spcAft>
              <a:buNone/>
            </a:pPr>
            <a:r>
              <a:rPr lang="en">
                <a:solidFill>
                  <a:srgbClr val="222222"/>
                </a:solidFill>
              </a:rPr>
              <a:t>Truth table layout. NOT does exactly one thing: it reverses the answer. If something is true, NOT makes it false. If it’s false, NOT makes it true.</a:t>
            </a:r>
            <a:r>
              <a:rPr lang="en">
                <a:solidFill>
                  <a:schemeClr val="dk1"/>
                </a:solidFill>
              </a:rPr>
              <a:t>(programming ! or logic </a:t>
            </a:r>
            <a:r>
              <a:rPr lang="en">
                <a:solidFill>
                  <a:srgbClr val="0A0A0A"/>
                </a:solidFill>
              </a:rPr>
              <a:t>¬)</a:t>
            </a:r>
            <a:endParaRPr>
              <a:solidFill>
                <a:srgbClr val="222222"/>
              </a:solidFill>
            </a:endParaRPr>
          </a:p>
          <a:p>
            <a:pPr indent="0" lvl="0" marL="381000" marR="381000" rtl="0" algn="l">
              <a:lnSpc>
                <a:spcPct val="115000"/>
              </a:lnSpc>
              <a:spcBef>
                <a:spcPts val="0"/>
              </a:spcBef>
              <a:spcAft>
                <a:spcPts val="0"/>
              </a:spcAft>
              <a:buNone/>
            </a:pPr>
            <a:r>
              <a:t/>
            </a:r>
            <a:endParaRPr>
              <a:solidFill>
                <a:srgbClr val="222222"/>
              </a:solidFill>
            </a:endParaRPr>
          </a:p>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g3b79e74f9e2_0_13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3" name="Google Shape;103;g3b79e74f9e2_0_1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381000" marR="381000" rtl="0" algn="l">
              <a:lnSpc>
                <a:spcPct val="115000"/>
              </a:lnSpc>
              <a:spcBef>
                <a:spcPts val="0"/>
              </a:spcBef>
              <a:spcAft>
                <a:spcPts val="0"/>
              </a:spcAft>
              <a:buNone/>
            </a:pPr>
            <a:r>
              <a:rPr lang="en">
                <a:solidFill>
                  <a:srgbClr val="222222"/>
                </a:solidFill>
              </a:rPr>
              <a:t>Truth table layout. NOT does exactly one thing: it reverses the answer. If something is true, NOT makes it false. If it’s false, NOT makes it true.</a:t>
            </a:r>
            <a:endParaRPr>
              <a:solidFill>
                <a:srgbClr val="222222"/>
              </a:solidFill>
            </a:endParaRPr>
          </a:p>
          <a:p>
            <a:pPr indent="0" lvl="0" marL="381000" marR="381000" rtl="0" algn="l">
              <a:lnSpc>
                <a:spcPct val="115000"/>
              </a:lnSpc>
              <a:spcBef>
                <a:spcPts val="0"/>
              </a:spcBef>
              <a:spcAft>
                <a:spcPts val="0"/>
              </a:spcAft>
              <a:buNone/>
            </a:pPr>
            <a:r>
              <a:t/>
            </a:r>
            <a:endParaRPr>
              <a:solidFill>
                <a:srgbClr val="222222"/>
              </a:solidFill>
            </a:endParaRPr>
          </a:p>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 name="Shape 112"/>
        <p:cNvGrpSpPr/>
        <p:nvPr/>
      </p:nvGrpSpPr>
      <p:grpSpPr>
        <a:xfrm>
          <a:off x="0" y="0"/>
          <a:ext cx="0" cy="0"/>
          <a:chOff x="0" y="0"/>
          <a:chExt cx="0" cy="0"/>
        </a:xfrm>
      </p:grpSpPr>
      <p:sp>
        <p:nvSpPr>
          <p:cNvPr id="113" name="Google Shape;113;g3b79e74f9e2_0_14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4" name="Google Shape;114;g3b79e74f9e2_0_1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381000" marR="381000" rtl="0" algn="l">
              <a:lnSpc>
                <a:spcPct val="115000"/>
              </a:lnSpc>
              <a:spcBef>
                <a:spcPts val="0"/>
              </a:spcBef>
              <a:spcAft>
                <a:spcPts val="0"/>
              </a:spcAft>
              <a:buNone/>
            </a:pPr>
            <a:r>
              <a:rPr lang="en">
                <a:solidFill>
                  <a:srgbClr val="222222"/>
                </a:solidFill>
              </a:rPr>
              <a:t>Truth table layout. NOT does exactly one thing: it reverses the answer. If something is true, NOT makes it false. If it’s false, NOT makes it true.</a:t>
            </a:r>
            <a:endParaRPr>
              <a:solidFill>
                <a:srgbClr val="222222"/>
              </a:solidFill>
            </a:endParaRPr>
          </a:p>
          <a:p>
            <a:pPr indent="0" lvl="0" marL="381000" marR="381000" rtl="0" algn="l">
              <a:lnSpc>
                <a:spcPct val="115000"/>
              </a:lnSpc>
              <a:spcBef>
                <a:spcPts val="0"/>
              </a:spcBef>
              <a:spcAft>
                <a:spcPts val="0"/>
              </a:spcAft>
              <a:buNone/>
            </a:pPr>
            <a:r>
              <a:t/>
            </a:r>
            <a:endParaRPr>
              <a:solidFill>
                <a:srgbClr val="222222"/>
              </a:solidFill>
            </a:endParaRPr>
          </a:p>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 name="Shape 123"/>
        <p:cNvGrpSpPr/>
        <p:nvPr/>
      </p:nvGrpSpPr>
      <p:grpSpPr>
        <a:xfrm>
          <a:off x="0" y="0"/>
          <a:ext cx="0" cy="0"/>
          <a:chOff x="0" y="0"/>
          <a:chExt cx="0" cy="0"/>
        </a:xfrm>
      </p:grpSpPr>
      <p:sp>
        <p:nvSpPr>
          <p:cNvPr id="124" name="Google Shape;124;g3b79e74f9e2_0_4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5" name="Google Shape;125;g3b79e74f9e2_0_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rgbClr val="222222"/>
                </a:solidFill>
              </a:rPr>
              <a:t>AND is strict. Every condition must be true, or the whole statement is false. Note: understanding logic (truth) tables is a secret weapon on the SAT and ACT. &amp;&amp; is used in programming, </a:t>
            </a:r>
            <a:r>
              <a:rPr lang="en">
                <a:solidFill>
                  <a:srgbClr val="0A0A0A"/>
                </a:solidFill>
              </a:rPr>
              <a:t>∧ in logic</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g3b79e74f9e2_0_15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7" name="Google Shape;137;g3b79e74f9e2_0_1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rgbClr val="222222"/>
                </a:solidFill>
              </a:rPr>
              <a:t>AND is strict. Every condition must be true, or the whole statement is false.</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g3b79e74f9e2_0_16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9" name="Google Shape;149;g3b79e74f9e2_0_16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rgbClr val="222222"/>
                </a:solidFill>
              </a:rPr>
              <a:t>AND is strict. Every condition must be true, or the whole statement is false.</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g3b79e74f9e2_0_17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1" name="Google Shape;161;g3b79e74f9e2_0_17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rgbClr val="222222"/>
                </a:solidFill>
              </a:rPr>
              <a:t>AND is strict. Every condition must be true, or the whole statement is false.</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g3b79e74f9e2_0_18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3" name="Google Shape;173;g3b79e74f9e2_0_18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rgbClr val="222222"/>
                </a:solidFill>
              </a:rPr>
              <a:t>AND is strict. Every condition must be true, or the whole statement is false.</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g3b79e74f9e2_0_6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5" name="Google Shape;185;g3b79e74f9e2_0_6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marR="381000" rtl="0" algn="l">
              <a:lnSpc>
                <a:spcPct val="115000"/>
              </a:lnSpc>
              <a:spcBef>
                <a:spcPts val="1200"/>
              </a:spcBef>
              <a:spcAft>
                <a:spcPts val="1200"/>
              </a:spcAft>
              <a:buNone/>
            </a:pPr>
            <a:r>
              <a:rPr lang="en">
                <a:solidFill>
                  <a:schemeClr val="dk1"/>
                </a:solidFill>
              </a:rPr>
              <a:t>OR means </a:t>
            </a:r>
            <a:r>
              <a:rPr i="1" lang="en">
                <a:solidFill>
                  <a:schemeClr val="dk1"/>
                </a:solidFill>
              </a:rPr>
              <a:t>at least one is true</a:t>
            </a:r>
            <a:r>
              <a:rPr lang="en">
                <a:solidFill>
                  <a:schemeClr val="dk1"/>
                </a:solidFill>
              </a:rPr>
              <a:t>. It does </a:t>
            </a:r>
            <a:r>
              <a:rPr b="1" lang="en">
                <a:solidFill>
                  <a:schemeClr val="dk1"/>
                </a:solidFill>
              </a:rPr>
              <a:t>not</a:t>
            </a:r>
            <a:r>
              <a:rPr lang="en">
                <a:solidFill>
                  <a:schemeClr val="dk1"/>
                </a:solidFill>
              </a:rPr>
              <a:t> mean only one. </a:t>
            </a:r>
            <a:r>
              <a:rPr lang="en">
                <a:solidFill>
                  <a:srgbClr val="222222"/>
                </a:solidFill>
              </a:rPr>
              <a:t>Note: understanding logic tables is a secret weapon on the SAT and ACT</a:t>
            </a:r>
            <a:endParaRPr>
              <a:solidFill>
                <a:srgbClr val="222222"/>
              </a:solidFill>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g3b79e74f9e2_0_2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7" name="Google Shape;197;g3b79e74f9e2_0_2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marR="381000" rtl="0" algn="l">
              <a:lnSpc>
                <a:spcPct val="115000"/>
              </a:lnSpc>
              <a:spcBef>
                <a:spcPts val="1200"/>
              </a:spcBef>
              <a:spcAft>
                <a:spcPts val="1200"/>
              </a:spcAft>
              <a:buNone/>
            </a:pPr>
            <a:r>
              <a:rPr lang="en">
                <a:solidFill>
                  <a:schemeClr val="dk1"/>
                </a:solidFill>
              </a:rPr>
              <a:t>OR means </a:t>
            </a:r>
            <a:r>
              <a:rPr i="1" lang="en">
                <a:solidFill>
                  <a:schemeClr val="dk1"/>
                </a:solidFill>
              </a:rPr>
              <a:t>at least one is true</a:t>
            </a:r>
            <a:r>
              <a:rPr lang="en">
                <a:solidFill>
                  <a:schemeClr val="dk1"/>
                </a:solidFill>
              </a:rPr>
              <a:t>. It does </a:t>
            </a:r>
            <a:r>
              <a:rPr b="1" lang="en">
                <a:solidFill>
                  <a:schemeClr val="dk1"/>
                </a:solidFill>
              </a:rPr>
              <a:t>not</a:t>
            </a:r>
            <a:r>
              <a:rPr lang="en">
                <a:solidFill>
                  <a:schemeClr val="dk1"/>
                </a:solidFill>
              </a:rPr>
              <a:t> mean only one.</a:t>
            </a:r>
            <a:endParaRPr>
              <a:solidFill>
                <a:srgbClr val="222222"/>
              </a:solidFill>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g3b79e74f9e2_0_2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9" name="Google Shape;209;g3b79e74f9e2_0_2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marR="381000" rtl="0" algn="l">
              <a:lnSpc>
                <a:spcPct val="115000"/>
              </a:lnSpc>
              <a:spcBef>
                <a:spcPts val="1200"/>
              </a:spcBef>
              <a:spcAft>
                <a:spcPts val="1200"/>
              </a:spcAft>
              <a:buNone/>
            </a:pPr>
            <a:r>
              <a:rPr lang="en">
                <a:solidFill>
                  <a:schemeClr val="dk1"/>
                </a:solidFill>
              </a:rPr>
              <a:t>OR means </a:t>
            </a:r>
            <a:r>
              <a:rPr i="1" lang="en">
                <a:solidFill>
                  <a:schemeClr val="dk1"/>
                </a:solidFill>
              </a:rPr>
              <a:t>at least one is true</a:t>
            </a:r>
            <a:r>
              <a:rPr lang="en">
                <a:solidFill>
                  <a:schemeClr val="dk1"/>
                </a:solidFill>
              </a:rPr>
              <a:t>. It does </a:t>
            </a:r>
            <a:r>
              <a:rPr b="1" lang="en">
                <a:solidFill>
                  <a:schemeClr val="dk1"/>
                </a:solidFill>
              </a:rPr>
              <a:t>not</a:t>
            </a:r>
            <a:r>
              <a:rPr lang="en">
                <a:solidFill>
                  <a:schemeClr val="dk1"/>
                </a:solidFill>
              </a:rPr>
              <a:t> mean only one.</a:t>
            </a:r>
            <a:endParaRPr>
              <a:solidFill>
                <a:srgbClr val="222222"/>
              </a:solidFill>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9" name="Shape 219"/>
        <p:cNvGrpSpPr/>
        <p:nvPr/>
      </p:nvGrpSpPr>
      <p:grpSpPr>
        <a:xfrm>
          <a:off x="0" y="0"/>
          <a:ext cx="0" cy="0"/>
          <a:chOff x="0" y="0"/>
          <a:chExt cx="0" cy="0"/>
        </a:xfrm>
      </p:grpSpPr>
      <p:sp>
        <p:nvSpPr>
          <p:cNvPr id="220" name="Google Shape;220;g3b79e74f9e2_0_2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1" name="Google Shape;221;g3b79e74f9e2_0_2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marR="381000" rtl="0" algn="l">
              <a:lnSpc>
                <a:spcPct val="115000"/>
              </a:lnSpc>
              <a:spcBef>
                <a:spcPts val="1200"/>
              </a:spcBef>
              <a:spcAft>
                <a:spcPts val="1200"/>
              </a:spcAft>
              <a:buNone/>
            </a:pPr>
            <a:r>
              <a:rPr lang="en">
                <a:solidFill>
                  <a:schemeClr val="dk1"/>
                </a:solidFill>
              </a:rPr>
              <a:t>OR means </a:t>
            </a:r>
            <a:r>
              <a:rPr i="1" lang="en">
                <a:solidFill>
                  <a:schemeClr val="dk1"/>
                </a:solidFill>
              </a:rPr>
              <a:t>at least one is true</a:t>
            </a:r>
            <a:r>
              <a:rPr lang="en">
                <a:solidFill>
                  <a:schemeClr val="dk1"/>
                </a:solidFill>
              </a:rPr>
              <a:t>. It does </a:t>
            </a:r>
            <a:r>
              <a:rPr b="1" lang="en">
                <a:solidFill>
                  <a:schemeClr val="dk1"/>
                </a:solidFill>
              </a:rPr>
              <a:t>not</a:t>
            </a:r>
            <a:r>
              <a:rPr lang="en">
                <a:solidFill>
                  <a:schemeClr val="dk1"/>
                </a:solidFill>
              </a:rPr>
              <a:t> mean only one.</a:t>
            </a:r>
            <a:endParaRPr>
              <a:solidFill>
                <a:srgbClr val="222222"/>
              </a:solidFill>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1" name="Shape 231"/>
        <p:cNvGrpSpPr/>
        <p:nvPr/>
      </p:nvGrpSpPr>
      <p:grpSpPr>
        <a:xfrm>
          <a:off x="0" y="0"/>
          <a:ext cx="0" cy="0"/>
          <a:chOff x="0" y="0"/>
          <a:chExt cx="0" cy="0"/>
        </a:xfrm>
      </p:grpSpPr>
      <p:sp>
        <p:nvSpPr>
          <p:cNvPr id="232" name="Google Shape;232;g3b79e74f9e2_0_24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3" name="Google Shape;233;g3b79e74f9e2_0_2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marR="381000" rtl="0" algn="l">
              <a:lnSpc>
                <a:spcPct val="115000"/>
              </a:lnSpc>
              <a:spcBef>
                <a:spcPts val="1200"/>
              </a:spcBef>
              <a:spcAft>
                <a:spcPts val="1200"/>
              </a:spcAft>
              <a:buNone/>
            </a:pPr>
            <a:r>
              <a:rPr lang="en">
                <a:solidFill>
                  <a:schemeClr val="dk1"/>
                </a:solidFill>
              </a:rPr>
              <a:t>OR means </a:t>
            </a:r>
            <a:r>
              <a:rPr i="1" lang="en">
                <a:solidFill>
                  <a:schemeClr val="dk1"/>
                </a:solidFill>
              </a:rPr>
              <a:t>at least one is true</a:t>
            </a:r>
            <a:r>
              <a:rPr lang="en">
                <a:solidFill>
                  <a:schemeClr val="dk1"/>
                </a:solidFill>
              </a:rPr>
              <a:t>. It does </a:t>
            </a:r>
            <a:r>
              <a:rPr b="1" lang="en">
                <a:solidFill>
                  <a:schemeClr val="dk1"/>
                </a:solidFill>
              </a:rPr>
              <a:t>not</a:t>
            </a:r>
            <a:r>
              <a:rPr lang="en">
                <a:solidFill>
                  <a:schemeClr val="dk1"/>
                </a:solidFill>
              </a:rPr>
              <a:t> mean only one.</a:t>
            </a:r>
            <a:endParaRPr>
              <a:solidFill>
                <a:srgbClr val="222222"/>
              </a:solidFill>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 name="Shape 243"/>
        <p:cNvGrpSpPr/>
        <p:nvPr/>
      </p:nvGrpSpPr>
      <p:grpSpPr>
        <a:xfrm>
          <a:off x="0" y="0"/>
          <a:ext cx="0" cy="0"/>
          <a:chOff x="0" y="0"/>
          <a:chExt cx="0" cy="0"/>
        </a:xfrm>
      </p:grpSpPr>
      <p:sp>
        <p:nvSpPr>
          <p:cNvPr id="244" name="Google Shape;244;g3b79e74f9e2_0_7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5" name="Google Shape;245;g3b79e74f9e2_0_7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marR="381000" rtl="0" algn="l">
              <a:lnSpc>
                <a:spcPct val="115000"/>
              </a:lnSpc>
              <a:spcBef>
                <a:spcPts val="1200"/>
              </a:spcBef>
              <a:spcAft>
                <a:spcPts val="1200"/>
              </a:spcAft>
              <a:buNone/>
            </a:pPr>
            <a:r>
              <a:rPr lang="en">
                <a:solidFill>
                  <a:schemeClr val="dk1"/>
                </a:solidFill>
              </a:rPr>
              <a:t>Inside a computer, these rules are implemented using physical components called logic gates. Each gate makes a tiny decision.</a:t>
            </a:r>
            <a:endParaRPr>
              <a:solidFill>
                <a:srgbClr val="222222"/>
              </a:solidFill>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g3b79e74f9e2_0_10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5" name="Google Shape;255;g3b79e74f9e2_0_10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marR="381000" rtl="0" algn="l">
              <a:lnSpc>
                <a:spcPct val="115000"/>
              </a:lnSpc>
              <a:spcBef>
                <a:spcPts val="1200"/>
              </a:spcBef>
              <a:spcAft>
                <a:spcPts val="1200"/>
              </a:spcAft>
              <a:buNone/>
            </a:pPr>
            <a:r>
              <a:rPr lang="en">
                <a:solidFill>
                  <a:schemeClr val="dk1"/>
                </a:solidFill>
              </a:rPr>
              <a:t>NAND is not a new idea—it’s just AND followed by NOT. What makes it special isn’t logic—it’s engineering. </a:t>
            </a:r>
            <a:r>
              <a:rPr lang="en">
                <a:solidFill>
                  <a:srgbClr val="222222"/>
                </a:solidFill>
              </a:rPr>
              <a:t>Note: understanding logic tables is a secret weapon on the SAT and ACT</a:t>
            </a:r>
            <a:endParaRPr>
              <a:solidFill>
                <a:srgbClr val="222222"/>
              </a:solidFill>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g3b79e74f9e2_0_25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7" name="Google Shape;267;g3b79e74f9e2_0_2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marR="381000" rtl="0" algn="l">
              <a:lnSpc>
                <a:spcPct val="115000"/>
              </a:lnSpc>
              <a:spcBef>
                <a:spcPts val="1200"/>
              </a:spcBef>
              <a:spcAft>
                <a:spcPts val="1200"/>
              </a:spcAft>
              <a:buNone/>
            </a:pPr>
            <a:r>
              <a:rPr lang="en">
                <a:solidFill>
                  <a:schemeClr val="dk1"/>
                </a:solidFill>
              </a:rPr>
              <a:t>NAND is not a new idea—it’s just AND followed by NOT. What makes it special isn’t logic—it’s engineering.</a:t>
            </a:r>
            <a:endParaRPr>
              <a:solidFill>
                <a:srgbClr val="222222"/>
              </a:solidFill>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7" name="Shape 277"/>
        <p:cNvGrpSpPr/>
        <p:nvPr/>
      </p:nvGrpSpPr>
      <p:grpSpPr>
        <a:xfrm>
          <a:off x="0" y="0"/>
          <a:ext cx="0" cy="0"/>
          <a:chOff x="0" y="0"/>
          <a:chExt cx="0" cy="0"/>
        </a:xfrm>
      </p:grpSpPr>
      <p:sp>
        <p:nvSpPr>
          <p:cNvPr id="278" name="Google Shape;278;g3b79e74f9e2_0_26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9" name="Google Shape;279;g3b79e74f9e2_0_26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marR="381000" rtl="0" algn="l">
              <a:lnSpc>
                <a:spcPct val="115000"/>
              </a:lnSpc>
              <a:spcBef>
                <a:spcPts val="1200"/>
              </a:spcBef>
              <a:spcAft>
                <a:spcPts val="1200"/>
              </a:spcAft>
              <a:buNone/>
            </a:pPr>
            <a:r>
              <a:rPr lang="en">
                <a:solidFill>
                  <a:schemeClr val="dk1"/>
                </a:solidFill>
              </a:rPr>
              <a:t>NAND is not a new idea—it’s just AND followed by NOT. What makes it special isn’t logic—it’s engineering.</a:t>
            </a:r>
            <a:endParaRPr>
              <a:solidFill>
                <a:srgbClr val="222222"/>
              </a:solidFill>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9" name="Shape 289"/>
        <p:cNvGrpSpPr/>
        <p:nvPr/>
      </p:nvGrpSpPr>
      <p:grpSpPr>
        <a:xfrm>
          <a:off x="0" y="0"/>
          <a:ext cx="0" cy="0"/>
          <a:chOff x="0" y="0"/>
          <a:chExt cx="0" cy="0"/>
        </a:xfrm>
      </p:grpSpPr>
      <p:sp>
        <p:nvSpPr>
          <p:cNvPr id="290" name="Google Shape;290;g3b79e74f9e2_0_27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1" name="Google Shape;291;g3b79e74f9e2_0_27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marR="381000" rtl="0" algn="l">
              <a:lnSpc>
                <a:spcPct val="115000"/>
              </a:lnSpc>
              <a:spcBef>
                <a:spcPts val="1200"/>
              </a:spcBef>
              <a:spcAft>
                <a:spcPts val="1200"/>
              </a:spcAft>
              <a:buNone/>
            </a:pPr>
            <a:r>
              <a:rPr lang="en">
                <a:solidFill>
                  <a:schemeClr val="dk1"/>
                </a:solidFill>
              </a:rPr>
              <a:t>NAND is not a new idea—it’s just AND followed by NOT. What makes it special isn’t logic—it’s engineering.</a:t>
            </a:r>
            <a:endParaRPr>
              <a:solidFill>
                <a:srgbClr val="222222"/>
              </a:solidFill>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1" name="Shape 301"/>
        <p:cNvGrpSpPr/>
        <p:nvPr/>
      </p:nvGrpSpPr>
      <p:grpSpPr>
        <a:xfrm>
          <a:off x="0" y="0"/>
          <a:ext cx="0" cy="0"/>
          <a:chOff x="0" y="0"/>
          <a:chExt cx="0" cy="0"/>
        </a:xfrm>
      </p:grpSpPr>
      <p:sp>
        <p:nvSpPr>
          <p:cNvPr id="302" name="Google Shape;302;g3b79e74f9e2_0_28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3" name="Google Shape;303;g3b79e74f9e2_0_28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marR="381000" rtl="0" algn="l">
              <a:lnSpc>
                <a:spcPct val="115000"/>
              </a:lnSpc>
              <a:spcBef>
                <a:spcPts val="1200"/>
              </a:spcBef>
              <a:spcAft>
                <a:spcPts val="1200"/>
              </a:spcAft>
              <a:buNone/>
            </a:pPr>
            <a:r>
              <a:rPr lang="en">
                <a:solidFill>
                  <a:schemeClr val="dk1"/>
                </a:solidFill>
              </a:rPr>
              <a:t>NAND is not a new idea—it’s just AND followed by NOT. What makes it special isn’t logic—it’s engineering.</a:t>
            </a:r>
            <a:endParaRPr>
              <a:solidFill>
                <a:srgbClr val="222222"/>
              </a:solidFill>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3" name="Shape 313"/>
        <p:cNvGrpSpPr/>
        <p:nvPr/>
      </p:nvGrpSpPr>
      <p:grpSpPr>
        <a:xfrm>
          <a:off x="0" y="0"/>
          <a:ext cx="0" cy="0"/>
          <a:chOff x="0" y="0"/>
          <a:chExt cx="0" cy="0"/>
        </a:xfrm>
      </p:grpSpPr>
      <p:sp>
        <p:nvSpPr>
          <p:cNvPr id="314" name="Google Shape;314;g3b79e74f9e2_0_1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5" name="Google Shape;315;g3b79e74f9e2_0_1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381000" marR="381000" rtl="0" algn="l">
              <a:lnSpc>
                <a:spcPct val="115000"/>
              </a:lnSpc>
              <a:spcBef>
                <a:spcPts val="1200"/>
              </a:spcBef>
              <a:spcAft>
                <a:spcPts val="1200"/>
              </a:spcAft>
              <a:buClr>
                <a:schemeClr val="dk1"/>
              </a:buClr>
              <a:buSzPts val="1100"/>
              <a:buFont typeface="Arial"/>
              <a:buNone/>
            </a:pPr>
            <a:r>
              <a:rPr lang="en">
                <a:solidFill>
                  <a:schemeClr val="dk1"/>
                </a:solidFill>
              </a:rPr>
              <a:t>Engineers discovered that NAND gates are easy to manufacture and very reliable. So they asked a powerful question.</a:t>
            </a:r>
            <a:endParaRPr>
              <a:solidFill>
                <a:srgbClr val="222222"/>
              </a:solidFill>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3" name="Shape 323"/>
        <p:cNvGrpSpPr/>
        <p:nvPr/>
      </p:nvGrpSpPr>
      <p:grpSpPr>
        <a:xfrm>
          <a:off x="0" y="0"/>
          <a:ext cx="0" cy="0"/>
          <a:chOff x="0" y="0"/>
          <a:chExt cx="0" cy="0"/>
        </a:xfrm>
      </p:grpSpPr>
      <p:sp>
        <p:nvSpPr>
          <p:cNvPr id="324" name="Google Shape;324;g3b79e74f9e2_0_1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5" name="Google Shape;325;g3b79e74f9e2_0_1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381000" marR="381000" rtl="0" algn="l">
              <a:lnSpc>
                <a:spcPct val="115000"/>
              </a:lnSpc>
              <a:spcBef>
                <a:spcPts val="1200"/>
              </a:spcBef>
              <a:spcAft>
                <a:spcPts val="1200"/>
              </a:spcAft>
              <a:buNone/>
            </a:pPr>
            <a:r>
              <a:rPr lang="en">
                <a:solidFill>
                  <a:schemeClr val="dk1"/>
                </a:solidFill>
              </a:rPr>
              <a:t>Engineers discovered that NAND gates are easy to manufacture and very reliable. So they asked a powerful question.</a:t>
            </a:r>
            <a:endParaRPr>
              <a:solidFill>
                <a:srgbClr val="222222"/>
              </a:solidFill>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3" name="Shape 333"/>
        <p:cNvGrpSpPr/>
        <p:nvPr/>
      </p:nvGrpSpPr>
      <p:grpSpPr>
        <a:xfrm>
          <a:off x="0" y="0"/>
          <a:ext cx="0" cy="0"/>
          <a:chOff x="0" y="0"/>
          <a:chExt cx="0" cy="0"/>
        </a:xfrm>
      </p:grpSpPr>
      <p:sp>
        <p:nvSpPr>
          <p:cNvPr id="334" name="Google Shape;334;g3b79e74f9e2_0_29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5" name="Google Shape;335;g3b79e74f9e2_0_29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marR="381000" rtl="0" algn="l">
              <a:lnSpc>
                <a:spcPct val="115000"/>
              </a:lnSpc>
              <a:spcBef>
                <a:spcPts val="1200"/>
              </a:spcBef>
              <a:spcAft>
                <a:spcPts val="1200"/>
              </a:spcAft>
              <a:buNone/>
            </a:pPr>
            <a:r>
              <a:rPr lang="en">
                <a:solidFill>
                  <a:schemeClr val="dk1"/>
                </a:solidFill>
              </a:rPr>
              <a:t>NOR works the same way—OR followed by NOT. Like NAND, it’s also functionally complete, but more complicated than NAND to fabricate. NOR works just like NAND, but engineers usually choose one standard gate type per design. </a:t>
            </a:r>
            <a:r>
              <a:rPr lang="en">
                <a:solidFill>
                  <a:srgbClr val="222222"/>
                </a:solidFill>
              </a:rPr>
              <a:t>Note: understanding logic tables is a secret weapon on the SAT and ACT</a:t>
            </a:r>
            <a:endParaRPr>
              <a:solidFill>
                <a:srgbClr val="222222"/>
              </a:solidFill>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5" name="Shape 345"/>
        <p:cNvGrpSpPr/>
        <p:nvPr/>
      </p:nvGrpSpPr>
      <p:grpSpPr>
        <a:xfrm>
          <a:off x="0" y="0"/>
          <a:ext cx="0" cy="0"/>
          <a:chOff x="0" y="0"/>
          <a:chExt cx="0" cy="0"/>
        </a:xfrm>
      </p:grpSpPr>
      <p:sp>
        <p:nvSpPr>
          <p:cNvPr id="346" name="Google Shape;346;g3b79e74f9e2_0_3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7" name="Google Shape;347;g3b79e74f9e2_0_3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marR="381000" rtl="0" algn="l">
              <a:lnSpc>
                <a:spcPct val="115000"/>
              </a:lnSpc>
              <a:spcBef>
                <a:spcPts val="1200"/>
              </a:spcBef>
              <a:spcAft>
                <a:spcPts val="1200"/>
              </a:spcAft>
              <a:buNone/>
            </a:pPr>
            <a:r>
              <a:rPr lang="en">
                <a:solidFill>
                  <a:schemeClr val="dk1"/>
                </a:solidFill>
              </a:rPr>
              <a:t>NOR works the same way—OR followed by NOT. Like NAND, it’s also functionally complete, but more complicated than NAND to fabricate.</a:t>
            </a:r>
            <a:endParaRPr>
              <a:solidFill>
                <a:srgbClr val="222222"/>
              </a:solidFill>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7" name="Shape 357"/>
        <p:cNvGrpSpPr/>
        <p:nvPr/>
      </p:nvGrpSpPr>
      <p:grpSpPr>
        <a:xfrm>
          <a:off x="0" y="0"/>
          <a:ext cx="0" cy="0"/>
          <a:chOff x="0" y="0"/>
          <a:chExt cx="0" cy="0"/>
        </a:xfrm>
      </p:grpSpPr>
      <p:sp>
        <p:nvSpPr>
          <p:cNvPr id="358" name="Google Shape;358;g3b79e74f9e2_0_3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9" name="Google Shape;359;g3b79e74f9e2_0_3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marR="381000" rtl="0" algn="l">
              <a:lnSpc>
                <a:spcPct val="115000"/>
              </a:lnSpc>
              <a:spcBef>
                <a:spcPts val="1200"/>
              </a:spcBef>
              <a:spcAft>
                <a:spcPts val="1200"/>
              </a:spcAft>
              <a:buNone/>
            </a:pPr>
            <a:r>
              <a:rPr lang="en">
                <a:solidFill>
                  <a:schemeClr val="dk1"/>
                </a:solidFill>
              </a:rPr>
              <a:t>NOR works the same way—OR followed by NOT. Like NAND, it’s also functionally complete, but more complicated than NAND to fabricate.</a:t>
            </a:r>
            <a:endParaRPr>
              <a:solidFill>
                <a:srgbClr val="222222"/>
              </a:solidFill>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9" name="Shape 369"/>
        <p:cNvGrpSpPr/>
        <p:nvPr/>
      </p:nvGrpSpPr>
      <p:grpSpPr>
        <a:xfrm>
          <a:off x="0" y="0"/>
          <a:ext cx="0" cy="0"/>
          <a:chOff x="0" y="0"/>
          <a:chExt cx="0" cy="0"/>
        </a:xfrm>
      </p:grpSpPr>
      <p:sp>
        <p:nvSpPr>
          <p:cNvPr id="370" name="Google Shape;370;g3b79e74f9e2_0_3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71" name="Google Shape;371;g3b79e74f9e2_0_3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marR="381000" rtl="0" algn="l">
              <a:lnSpc>
                <a:spcPct val="115000"/>
              </a:lnSpc>
              <a:spcBef>
                <a:spcPts val="1200"/>
              </a:spcBef>
              <a:spcAft>
                <a:spcPts val="1200"/>
              </a:spcAft>
              <a:buNone/>
            </a:pPr>
            <a:r>
              <a:rPr lang="en">
                <a:solidFill>
                  <a:schemeClr val="dk1"/>
                </a:solidFill>
              </a:rPr>
              <a:t>NOR works the same way—OR followed by NOT. Like NAND, it’s also functionally complete, but more complicated than NAND to fabricate.</a:t>
            </a:r>
            <a:endParaRPr>
              <a:solidFill>
                <a:srgbClr val="222222"/>
              </a:solidFill>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1" name="Shape 381"/>
        <p:cNvGrpSpPr/>
        <p:nvPr/>
      </p:nvGrpSpPr>
      <p:grpSpPr>
        <a:xfrm>
          <a:off x="0" y="0"/>
          <a:ext cx="0" cy="0"/>
          <a:chOff x="0" y="0"/>
          <a:chExt cx="0" cy="0"/>
        </a:xfrm>
      </p:grpSpPr>
      <p:sp>
        <p:nvSpPr>
          <p:cNvPr id="382" name="Google Shape;382;g3b79e74f9e2_0_34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83" name="Google Shape;383;g3b79e74f9e2_0_3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marR="381000" rtl="0" algn="l">
              <a:lnSpc>
                <a:spcPct val="115000"/>
              </a:lnSpc>
              <a:spcBef>
                <a:spcPts val="1200"/>
              </a:spcBef>
              <a:spcAft>
                <a:spcPts val="1200"/>
              </a:spcAft>
              <a:buNone/>
            </a:pPr>
            <a:r>
              <a:rPr lang="en">
                <a:solidFill>
                  <a:schemeClr val="dk1"/>
                </a:solidFill>
              </a:rPr>
              <a:t>NOR works the same way—OR followed by NOT. Like NAND, it’s also functionally complete, but more complicated than NAND to fabricate.</a:t>
            </a:r>
            <a:endParaRPr>
              <a:solidFill>
                <a:srgbClr val="222222"/>
              </a:solidFill>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3" name="Shape 393"/>
        <p:cNvGrpSpPr/>
        <p:nvPr/>
      </p:nvGrpSpPr>
      <p:grpSpPr>
        <a:xfrm>
          <a:off x="0" y="0"/>
          <a:ext cx="0" cy="0"/>
          <a:chOff x="0" y="0"/>
          <a:chExt cx="0" cy="0"/>
        </a:xfrm>
      </p:grpSpPr>
      <p:sp>
        <p:nvSpPr>
          <p:cNvPr id="394" name="Google Shape;394;g3b79e74f9e2_0_36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95" name="Google Shape;395;g3b79e74f9e2_0_36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381000" marR="381000" rtl="0" algn="l">
              <a:lnSpc>
                <a:spcPct val="115000"/>
              </a:lnSpc>
              <a:spcBef>
                <a:spcPts val="1200"/>
              </a:spcBef>
              <a:spcAft>
                <a:spcPts val="1200"/>
              </a:spcAft>
              <a:buNone/>
            </a:pPr>
            <a:r>
              <a:rPr lang="en">
                <a:solidFill>
                  <a:schemeClr val="dk1"/>
                </a:solidFill>
              </a:rPr>
              <a:t>Imagine a rule where </a:t>
            </a:r>
            <a:r>
              <a:rPr i="1" lang="en">
                <a:solidFill>
                  <a:schemeClr val="dk1"/>
                </a:solidFill>
              </a:rPr>
              <a:t>exactly one</a:t>
            </a:r>
            <a:r>
              <a:rPr lang="en">
                <a:solidFill>
                  <a:schemeClr val="dk1"/>
                </a:solidFill>
              </a:rPr>
              <a:t> condition must be true.</a:t>
            </a:r>
            <a:endParaRPr>
              <a:solidFill>
                <a:schemeClr val="dk1"/>
              </a:solidFill>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4" name="Shape 404"/>
        <p:cNvGrpSpPr/>
        <p:nvPr/>
      </p:nvGrpSpPr>
      <p:grpSpPr>
        <a:xfrm>
          <a:off x="0" y="0"/>
          <a:ext cx="0" cy="0"/>
          <a:chOff x="0" y="0"/>
          <a:chExt cx="0" cy="0"/>
        </a:xfrm>
      </p:grpSpPr>
      <p:sp>
        <p:nvSpPr>
          <p:cNvPr id="405" name="Google Shape;405;g3b79e74f9e2_0_37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06" name="Google Shape;406;g3b79e74f9e2_0_37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marR="381000" rtl="0" algn="l">
              <a:lnSpc>
                <a:spcPct val="115000"/>
              </a:lnSpc>
              <a:spcBef>
                <a:spcPts val="1200"/>
              </a:spcBef>
              <a:spcAft>
                <a:spcPts val="1200"/>
              </a:spcAft>
              <a:buNone/>
            </a:pPr>
            <a:r>
              <a:rPr lang="en">
                <a:solidFill>
                  <a:schemeClr val="dk1"/>
                </a:solidFill>
              </a:rPr>
              <a:t>XOR exists because AND and OR couldn’t express this rule cleanly.</a:t>
            </a:r>
            <a:endParaRPr>
              <a:solidFill>
                <a:srgbClr val="222222"/>
              </a:solidFill>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6" name="Shape 416"/>
        <p:cNvGrpSpPr/>
        <p:nvPr/>
      </p:nvGrpSpPr>
      <p:grpSpPr>
        <a:xfrm>
          <a:off x="0" y="0"/>
          <a:ext cx="0" cy="0"/>
          <a:chOff x="0" y="0"/>
          <a:chExt cx="0" cy="0"/>
        </a:xfrm>
      </p:grpSpPr>
      <p:sp>
        <p:nvSpPr>
          <p:cNvPr id="417" name="Google Shape;417;g3b79e74f9e2_0_39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18" name="Google Shape;418;g3b79e74f9e2_0_39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marR="381000" rtl="0" algn="l">
              <a:lnSpc>
                <a:spcPct val="115000"/>
              </a:lnSpc>
              <a:spcBef>
                <a:spcPts val="1200"/>
              </a:spcBef>
              <a:spcAft>
                <a:spcPts val="1200"/>
              </a:spcAft>
              <a:buNone/>
            </a:pPr>
            <a:r>
              <a:rPr lang="en">
                <a:solidFill>
                  <a:schemeClr val="dk1"/>
                </a:solidFill>
              </a:rPr>
              <a:t>XOR exists because AND and OR couldn’t express this rule cleanly.</a:t>
            </a:r>
            <a:endParaRPr>
              <a:solidFill>
                <a:srgbClr val="222222"/>
              </a:solidFill>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8" name="Shape 428"/>
        <p:cNvGrpSpPr/>
        <p:nvPr/>
      </p:nvGrpSpPr>
      <p:grpSpPr>
        <a:xfrm>
          <a:off x="0" y="0"/>
          <a:ext cx="0" cy="0"/>
          <a:chOff x="0" y="0"/>
          <a:chExt cx="0" cy="0"/>
        </a:xfrm>
      </p:grpSpPr>
      <p:sp>
        <p:nvSpPr>
          <p:cNvPr id="429" name="Google Shape;429;g3b79e74f9e2_0_40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30" name="Google Shape;430;g3b79e74f9e2_0_40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marR="381000" rtl="0" algn="l">
              <a:lnSpc>
                <a:spcPct val="115000"/>
              </a:lnSpc>
              <a:spcBef>
                <a:spcPts val="1200"/>
              </a:spcBef>
              <a:spcAft>
                <a:spcPts val="1200"/>
              </a:spcAft>
              <a:buNone/>
            </a:pPr>
            <a:r>
              <a:rPr lang="en">
                <a:solidFill>
                  <a:schemeClr val="dk1"/>
                </a:solidFill>
              </a:rPr>
              <a:t>XOR exists because AND and OR couldn’t express this rule cleanly.</a:t>
            </a:r>
            <a:endParaRPr>
              <a:solidFill>
                <a:srgbClr val="222222"/>
              </a:solidFill>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0" name="Shape 440"/>
        <p:cNvGrpSpPr/>
        <p:nvPr/>
      </p:nvGrpSpPr>
      <p:grpSpPr>
        <a:xfrm>
          <a:off x="0" y="0"/>
          <a:ext cx="0" cy="0"/>
          <a:chOff x="0" y="0"/>
          <a:chExt cx="0" cy="0"/>
        </a:xfrm>
      </p:grpSpPr>
      <p:sp>
        <p:nvSpPr>
          <p:cNvPr id="441" name="Google Shape;441;g3b79e74f9e2_0_4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42" name="Google Shape;442;g3b79e74f9e2_0_4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marR="381000" rtl="0" algn="l">
              <a:lnSpc>
                <a:spcPct val="115000"/>
              </a:lnSpc>
              <a:spcBef>
                <a:spcPts val="1200"/>
              </a:spcBef>
              <a:spcAft>
                <a:spcPts val="1200"/>
              </a:spcAft>
              <a:buNone/>
            </a:pPr>
            <a:r>
              <a:rPr lang="en">
                <a:solidFill>
                  <a:schemeClr val="dk1"/>
                </a:solidFill>
              </a:rPr>
              <a:t>XOR exists because AND and OR couldn’t express this rule cleanly.</a:t>
            </a:r>
            <a:endParaRPr>
              <a:solidFill>
                <a:srgbClr val="222222"/>
              </a:solidFill>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2" name="Shape 452"/>
        <p:cNvGrpSpPr/>
        <p:nvPr/>
      </p:nvGrpSpPr>
      <p:grpSpPr>
        <a:xfrm>
          <a:off x="0" y="0"/>
          <a:ext cx="0" cy="0"/>
          <a:chOff x="0" y="0"/>
          <a:chExt cx="0" cy="0"/>
        </a:xfrm>
      </p:grpSpPr>
      <p:sp>
        <p:nvSpPr>
          <p:cNvPr id="453" name="Google Shape;453;g3b79e74f9e2_0_4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54" name="Google Shape;454;g3b79e74f9e2_0_4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marR="381000" rtl="0" algn="l">
              <a:lnSpc>
                <a:spcPct val="115000"/>
              </a:lnSpc>
              <a:spcBef>
                <a:spcPts val="1200"/>
              </a:spcBef>
              <a:spcAft>
                <a:spcPts val="1200"/>
              </a:spcAft>
              <a:buNone/>
            </a:pPr>
            <a:r>
              <a:rPr lang="en">
                <a:solidFill>
                  <a:schemeClr val="dk1"/>
                </a:solidFill>
              </a:rPr>
              <a:t>XOR exists because AND and OR couldn’t express this rule cleanly.</a:t>
            </a:r>
            <a:endParaRPr>
              <a:solidFill>
                <a:srgbClr val="222222"/>
              </a:solidFill>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4" name="Shape 464"/>
        <p:cNvGrpSpPr/>
        <p:nvPr/>
      </p:nvGrpSpPr>
      <p:grpSpPr>
        <a:xfrm>
          <a:off x="0" y="0"/>
          <a:ext cx="0" cy="0"/>
          <a:chOff x="0" y="0"/>
          <a:chExt cx="0" cy="0"/>
        </a:xfrm>
      </p:grpSpPr>
      <p:sp>
        <p:nvSpPr>
          <p:cNvPr id="465" name="Google Shape;465;g3b79e74f9e2_0_44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66" name="Google Shape;466;g3b79e74f9e2_0_4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381000" marR="381000" rtl="0" algn="l">
              <a:lnSpc>
                <a:spcPct val="115000"/>
              </a:lnSpc>
              <a:spcBef>
                <a:spcPts val="1200"/>
              </a:spcBef>
              <a:spcAft>
                <a:spcPts val="1200"/>
              </a:spcAft>
              <a:buClr>
                <a:schemeClr val="dk1"/>
              </a:buClr>
              <a:buSzPts val="1100"/>
              <a:buFont typeface="Arial"/>
              <a:buNone/>
            </a:pPr>
            <a:r>
              <a:rPr lang="en">
                <a:solidFill>
                  <a:schemeClr val="dk1"/>
                </a:solidFill>
              </a:rPr>
              <a:t>Using combinations of NAND gates, we can recreate every other gate.</a:t>
            </a:r>
            <a:endParaRPr>
              <a:solidFill>
                <a:schemeClr val="dk1"/>
              </a:solidFill>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4" name="Shape 474"/>
        <p:cNvGrpSpPr/>
        <p:nvPr/>
      </p:nvGrpSpPr>
      <p:grpSpPr>
        <a:xfrm>
          <a:off x="0" y="0"/>
          <a:ext cx="0" cy="0"/>
          <a:chOff x="0" y="0"/>
          <a:chExt cx="0" cy="0"/>
        </a:xfrm>
      </p:grpSpPr>
      <p:sp>
        <p:nvSpPr>
          <p:cNvPr id="475" name="Google Shape;475;g3b79e74f9e2_0_46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76" name="Google Shape;476;g3b79e74f9e2_0_46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381000" marR="381000" rtl="0" algn="l">
              <a:lnSpc>
                <a:spcPct val="115000"/>
              </a:lnSpc>
              <a:spcBef>
                <a:spcPts val="1200"/>
              </a:spcBef>
              <a:spcAft>
                <a:spcPts val="1200"/>
              </a:spcAft>
              <a:buNone/>
            </a:pPr>
            <a:r>
              <a:rPr lang="en">
                <a:solidFill>
                  <a:schemeClr val="dk1"/>
                </a:solidFill>
              </a:rPr>
              <a:t>Using combinations of NAND gates, we can recreate every other gate. At the deepest level, computers are decision machines. Billions of tiny yes/no choices, happening every second. Fewer gates is usually better. What you’re about to do is exactly what engineers do: solve problems using limited building blocks.</a:t>
            </a:r>
            <a:endParaRPr>
              <a:solidFill>
                <a:schemeClr val="dk1"/>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1.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1.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1.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1.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 Id="rId3" Type="http://schemas.openxmlformats.org/officeDocument/2006/relationships/image" Target="../media/image1.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 Id="rId3" Type="http://schemas.openxmlformats.org/officeDocument/2006/relationships/image" Target="../media/image1.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 Id="rId3" Type="http://schemas.openxmlformats.org/officeDocument/2006/relationships/image" Target="../media/image1.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 Id="rId3" Type="http://schemas.openxmlformats.org/officeDocument/2006/relationships/image" Target="../media/image1.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 Id="rId3" Type="http://schemas.openxmlformats.org/officeDocument/2006/relationships/image" Target="../media/image1.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 Id="rId3" Type="http://schemas.openxmlformats.org/officeDocument/2006/relationships/image" Target="../media/image1.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 Id="rId3" Type="http://schemas.openxmlformats.org/officeDocument/2006/relationships/image" Target="../media/image1.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 Id="rId3" Type="http://schemas.openxmlformats.org/officeDocument/2006/relationships/image" Target="../media/image1.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 Id="rId3" Type="http://schemas.openxmlformats.org/officeDocument/2006/relationships/image" Target="../media/image1.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 Id="rId3" Type="http://schemas.openxmlformats.org/officeDocument/2006/relationships/image" Target="../media/image1.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 Id="rId3" Type="http://schemas.openxmlformats.org/officeDocument/2006/relationships/image" Target="../media/image1.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 Id="rId3" Type="http://schemas.openxmlformats.org/officeDocument/2006/relationships/image" Target="../media/image1.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 Id="rId3" Type="http://schemas.openxmlformats.org/officeDocument/2006/relationships/image" Target="../media/image1.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3.xml"/><Relationship Id="rId3" Type="http://schemas.openxmlformats.org/officeDocument/2006/relationships/image" Target="../media/image1.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4.xml"/><Relationship Id="rId3" Type="http://schemas.openxmlformats.org/officeDocument/2006/relationships/image" Target="../media/image1.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5.xml"/><Relationship Id="rId3" Type="http://schemas.openxmlformats.org/officeDocument/2006/relationships/image" Target="../media/image1.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6.xml"/><Relationship Id="rId3" Type="http://schemas.openxmlformats.org/officeDocument/2006/relationships/image" Target="../media/image1.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7.xml"/><Relationship Id="rId3" Type="http://schemas.openxmlformats.org/officeDocument/2006/relationships/image" Target="../media/image1.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8.xml"/><Relationship Id="rId3"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3"/>
          <p:cNvSpPr/>
          <p:nvPr/>
        </p:nvSpPr>
        <p:spPr>
          <a:xfrm>
            <a:off x="0" y="0"/>
            <a:ext cx="2235300" cy="5143500"/>
          </a:xfrm>
          <a:prstGeom prst="rect">
            <a:avLst/>
          </a:prstGeom>
          <a:solidFill>
            <a:srgbClr val="000000"/>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55" name="Google Shape;55;p13"/>
          <p:cNvSpPr txBox="1"/>
          <p:nvPr/>
        </p:nvSpPr>
        <p:spPr>
          <a:xfrm>
            <a:off x="2265225" y="0"/>
            <a:ext cx="6879000" cy="650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800"/>
              </a:spcBef>
              <a:spcAft>
                <a:spcPts val="400"/>
              </a:spcAft>
              <a:buNone/>
            </a:pPr>
            <a:r>
              <a:rPr lang="en" sz="3200">
                <a:solidFill>
                  <a:srgbClr val="000000"/>
                </a:solidFill>
                <a:latin typeface="Roboto"/>
                <a:ea typeface="Roboto"/>
                <a:cs typeface="Roboto"/>
                <a:sym typeface="Roboto"/>
              </a:rPr>
              <a:t>Next Time</a:t>
            </a:r>
            <a:endParaRPr sz="3200">
              <a:solidFill>
                <a:srgbClr val="000000"/>
              </a:solidFill>
              <a:latin typeface="Roboto"/>
              <a:ea typeface="Roboto"/>
              <a:cs typeface="Roboto"/>
              <a:sym typeface="Roboto"/>
            </a:endParaRPr>
          </a:p>
        </p:txBody>
      </p:sp>
      <p:sp>
        <p:nvSpPr>
          <p:cNvPr id="56" name="Google Shape;56;p13"/>
          <p:cNvSpPr txBox="1"/>
          <p:nvPr/>
        </p:nvSpPr>
        <p:spPr>
          <a:xfrm>
            <a:off x="2369700" y="1480200"/>
            <a:ext cx="6774300" cy="1293000"/>
          </a:xfrm>
          <a:prstGeom prst="rect">
            <a:avLst/>
          </a:prstGeom>
          <a:noFill/>
          <a:ln>
            <a:noFill/>
          </a:ln>
        </p:spPr>
        <p:txBody>
          <a:bodyPr anchorCtr="0" anchor="t" bIns="91425" lIns="91425" spcFirstLastPara="1" rIns="91425" wrap="square" tIns="91425">
            <a:spAutoFit/>
          </a:bodyPr>
          <a:lstStyle/>
          <a:p>
            <a:pPr indent="0" lvl="0" marL="0" rtl="0" algn="l">
              <a:lnSpc>
                <a:spcPct val="150000"/>
              </a:lnSpc>
              <a:spcBef>
                <a:spcPts val="0"/>
              </a:spcBef>
              <a:spcAft>
                <a:spcPts val="0"/>
              </a:spcAft>
              <a:buNone/>
            </a:pPr>
            <a:r>
              <a:t/>
            </a:r>
            <a:endParaRPr sz="1800">
              <a:latin typeface="Roboto"/>
              <a:ea typeface="Roboto"/>
              <a:cs typeface="Roboto"/>
              <a:sym typeface="Roboto"/>
            </a:endParaRPr>
          </a:p>
          <a:p>
            <a:pPr indent="-342900" lvl="0" marL="457200" rtl="0" algn="l">
              <a:lnSpc>
                <a:spcPct val="150000"/>
              </a:lnSpc>
              <a:spcBef>
                <a:spcPts val="0"/>
              </a:spcBef>
              <a:spcAft>
                <a:spcPts val="0"/>
              </a:spcAft>
              <a:buSzPts val="1800"/>
              <a:buFont typeface="Roboto"/>
              <a:buChar char="●"/>
            </a:pPr>
            <a:r>
              <a:rPr lang="en" sz="1800">
                <a:latin typeface="Roboto"/>
                <a:ea typeface="Roboto"/>
                <a:cs typeface="Roboto"/>
                <a:sym typeface="Roboto"/>
              </a:rPr>
              <a:t>Computers don’t start with math. </a:t>
            </a:r>
            <a:endParaRPr sz="1800">
              <a:latin typeface="Roboto"/>
              <a:ea typeface="Roboto"/>
              <a:cs typeface="Roboto"/>
              <a:sym typeface="Roboto"/>
            </a:endParaRPr>
          </a:p>
          <a:p>
            <a:pPr indent="-342900" lvl="0" marL="457200" rtl="0" algn="l">
              <a:lnSpc>
                <a:spcPct val="150000"/>
              </a:lnSpc>
              <a:spcBef>
                <a:spcPts val="0"/>
              </a:spcBef>
              <a:spcAft>
                <a:spcPts val="0"/>
              </a:spcAft>
              <a:buSzPts val="1800"/>
              <a:buFont typeface="Roboto"/>
              <a:buChar char="●"/>
            </a:pPr>
            <a:r>
              <a:rPr lang="en" sz="1800">
                <a:latin typeface="Roboto"/>
                <a:ea typeface="Roboto"/>
                <a:cs typeface="Roboto"/>
                <a:sym typeface="Roboto"/>
              </a:rPr>
              <a:t>They start with decisions based on logic.</a:t>
            </a:r>
            <a:endParaRPr sz="1800">
              <a:latin typeface="Roboto"/>
              <a:ea typeface="Roboto"/>
              <a:cs typeface="Roboto"/>
              <a:sym typeface="Roboto"/>
            </a:endParaRPr>
          </a:p>
        </p:txBody>
      </p:sp>
      <p:pic>
        <p:nvPicPr>
          <p:cNvPr id="57" name="Google Shape;57;p13" title="hpa-logo-red.png"/>
          <p:cNvPicPr preferRelativeResize="0"/>
          <p:nvPr/>
        </p:nvPicPr>
        <p:blipFill>
          <a:blip r:embed="rId3">
            <a:alphaModFix/>
          </a:blip>
          <a:stretch>
            <a:fillRect/>
          </a:stretch>
        </p:blipFill>
        <p:spPr>
          <a:xfrm>
            <a:off x="0" y="0"/>
            <a:ext cx="2192614" cy="867301"/>
          </a:xfrm>
          <a:prstGeom prst="rect">
            <a:avLst/>
          </a:prstGeom>
          <a:noFill/>
          <a:ln>
            <a:noFill/>
          </a:ln>
        </p:spPr>
      </p:pic>
      <p:sp>
        <p:nvSpPr>
          <p:cNvPr id="58" name="Google Shape;58;p13"/>
          <p:cNvSpPr txBox="1"/>
          <p:nvPr/>
        </p:nvSpPr>
        <p:spPr>
          <a:xfrm>
            <a:off x="2253719" y="0"/>
            <a:ext cx="6909000" cy="867300"/>
          </a:xfrm>
          <a:prstGeom prst="rect">
            <a:avLst/>
          </a:prstGeom>
          <a:solidFill>
            <a:srgbClr val="EEEEEE"/>
          </a:solidFill>
          <a:ln>
            <a:noFill/>
          </a:ln>
        </p:spPr>
        <p:txBody>
          <a:bodyPr anchorCtr="0" anchor="b" bIns="91425" lIns="91425" spcFirstLastPara="1" rIns="91425" wrap="square" tIns="91425">
            <a:noAutofit/>
          </a:bodyPr>
          <a:lstStyle/>
          <a:p>
            <a:pPr indent="0" lvl="0" marL="0" rtl="0" algn="ctr">
              <a:spcBef>
                <a:spcPts val="1000"/>
              </a:spcBef>
              <a:spcAft>
                <a:spcPts val="0"/>
              </a:spcAft>
              <a:buNone/>
            </a:pPr>
            <a:r>
              <a:rPr lang="en" sz="3200">
                <a:latin typeface="Roboto"/>
                <a:ea typeface="Roboto"/>
                <a:cs typeface="Roboto"/>
                <a:sym typeface="Roboto"/>
              </a:rPr>
              <a:t>BOOLEAN LOGIC</a:t>
            </a:r>
            <a:endParaRPr sz="3200">
              <a:solidFill>
                <a:srgbClr val="000000"/>
              </a:solidFill>
              <a:latin typeface="Roboto"/>
              <a:ea typeface="Roboto"/>
              <a:cs typeface="Roboto"/>
              <a:sym typeface="Roboto"/>
            </a:endParaRPr>
          </a:p>
        </p:txBody>
      </p:sp>
      <p:sp>
        <p:nvSpPr>
          <p:cNvPr id="59" name="Google Shape;59;p13"/>
          <p:cNvSpPr txBox="1"/>
          <p:nvPr/>
        </p:nvSpPr>
        <p:spPr>
          <a:xfrm>
            <a:off x="2246244" y="867300"/>
            <a:ext cx="6909000" cy="612900"/>
          </a:xfrm>
          <a:prstGeom prst="rect">
            <a:avLst/>
          </a:prstGeom>
          <a:solidFill>
            <a:srgbClr val="EEEEEE"/>
          </a:solidFill>
          <a:ln>
            <a:noFill/>
          </a:ln>
        </p:spPr>
        <p:txBody>
          <a:bodyPr anchorCtr="0" anchor="t" bIns="91425" lIns="91425" spcFirstLastPara="1" rIns="91425" wrap="square" tIns="91425">
            <a:normAutofit/>
          </a:bodyPr>
          <a:lstStyle/>
          <a:p>
            <a:pPr indent="0" lvl="0" marL="0" rtl="0" algn="ctr">
              <a:lnSpc>
                <a:spcPct val="95000"/>
              </a:lnSpc>
              <a:spcBef>
                <a:spcPts val="1800"/>
              </a:spcBef>
              <a:spcAft>
                <a:spcPts val="400"/>
              </a:spcAft>
              <a:buSzPts val="1018"/>
              <a:buNone/>
            </a:pPr>
            <a:r>
              <a:rPr lang="en" sz="2400">
                <a:solidFill>
                  <a:srgbClr val="595959"/>
                </a:solidFill>
                <a:latin typeface="Roboto"/>
                <a:ea typeface="Roboto"/>
                <a:cs typeface="Roboto"/>
                <a:sym typeface="Roboto"/>
              </a:rPr>
              <a:t>Decisions at the Heart of Computers</a:t>
            </a:r>
            <a:endParaRPr sz="2400">
              <a:solidFill>
                <a:srgbClr val="595959"/>
              </a:solidFill>
              <a:latin typeface="Roboto"/>
              <a:ea typeface="Roboto"/>
              <a:cs typeface="Roboto"/>
              <a:sym typeface="Roboto"/>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 name="Shape 63"/>
        <p:cNvGrpSpPr/>
        <p:nvPr/>
      </p:nvGrpSpPr>
      <p:grpSpPr>
        <a:xfrm>
          <a:off x="0" y="0"/>
          <a:ext cx="0" cy="0"/>
          <a:chOff x="0" y="0"/>
          <a:chExt cx="0" cy="0"/>
        </a:xfrm>
      </p:grpSpPr>
      <p:sp>
        <p:nvSpPr>
          <p:cNvPr id="64" name="Google Shape;64;p14"/>
          <p:cNvSpPr/>
          <p:nvPr/>
        </p:nvSpPr>
        <p:spPr>
          <a:xfrm>
            <a:off x="0" y="0"/>
            <a:ext cx="2235300" cy="5143500"/>
          </a:xfrm>
          <a:prstGeom prst="rect">
            <a:avLst/>
          </a:prstGeom>
          <a:solidFill>
            <a:srgbClr val="000000"/>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65" name="Google Shape;65;p14"/>
          <p:cNvSpPr txBox="1"/>
          <p:nvPr/>
        </p:nvSpPr>
        <p:spPr>
          <a:xfrm>
            <a:off x="2265225" y="0"/>
            <a:ext cx="6879000" cy="650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800"/>
              </a:spcBef>
              <a:spcAft>
                <a:spcPts val="400"/>
              </a:spcAft>
              <a:buNone/>
            </a:pPr>
            <a:r>
              <a:rPr lang="en" sz="3200">
                <a:solidFill>
                  <a:srgbClr val="000000"/>
                </a:solidFill>
                <a:latin typeface="Roboto"/>
                <a:ea typeface="Roboto"/>
                <a:cs typeface="Roboto"/>
                <a:sym typeface="Roboto"/>
              </a:rPr>
              <a:t>Next Time</a:t>
            </a:r>
            <a:endParaRPr sz="3200">
              <a:solidFill>
                <a:srgbClr val="000000"/>
              </a:solidFill>
              <a:latin typeface="Roboto"/>
              <a:ea typeface="Roboto"/>
              <a:cs typeface="Roboto"/>
              <a:sym typeface="Roboto"/>
            </a:endParaRPr>
          </a:p>
        </p:txBody>
      </p:sp>
      <p:sp>
        <p:nvSpPr>
          <p:cNvPr id="66" name="Google Shape;66;p14"/>
          <p:cNvSpPr txBox="1"/>
          <p:nvPr/>
        </p:nvSpPr>
        <p:spPr>
          <a:xfrm>
            <a:off x="2369700" y="1480200"/>
            <a:ext cx="6774300" cy="2932200"/>
          </a:xfrm>
          <a:prstGeom prst="rect">
            <a:avLst/>
          </a:prstGeom>
          <a:noFill/>
          <a:ln>
            <a:noFill/>
          </a:ln>
        </p:spPr>
        <p:txBody>
          <a:bodyPr anchorCtr="0" anchor="t" bIns="91425" lIns="91425" spcFirstLastPara="1" rIns="91425" wrap="square" tIns="91425">
            <a:spAutoFit/>
          </a:bodyPr>
          <a:lstStyle/>
          <a:p>
            <a:pPr indent="0" lvl="0" marL="0" rtl="0" algn="l">
              <a:lnSpc>
                <a:spcPct val="150000"/>
              </a:lnSpc>
              <a:spcBef>
                <a:spcPts val="0"/>
              </a:spcBef>
              <a:spcAft>
                <a:spcPts val="0"/>
              </a:spcAft>
              <a:buNone/>
            </a:pPr>
            <a:r>
              <a:t/>
            </a:r>
            <a:endParaRPr sz="1800">
              <a:latin typeface="Roboto"/>
              <a:ea typeface="Roboto"/>
              <a:cs typeface="Roboto"/>
              <a:sym typeface="Roboto"/>
            </a:endParaRPr>
          </a:p>
          <a:p>
            <a:pPr indent="0" lvl="0" marL="457200" rtl="0" algn="l">
              <a:lnSpc>
                <a:spcPct val="115000"/>
              </a:lnSpc>
              <a:spcBef>
                <a:spcPts val="1200"/>
              </a:spcBef>
              <a:spcAft>
                <a:spcPts val="0"/>
              </a:spcAft>
              <a:buNone/>
            </a:pPr>
            <a:r>
              <a:rPr lang="en" sz="1800">
                <a:solidFill>
                  <a:schemeClr val="dk1"/>
                </a:solidFill>
              </a:rPr>
              <a:t>Only two </a:t>
            </a:r>
            <a:r>
              <a:rPr i="1" lang="en" sz="1800">
                <a:solidFill>
                  <a:schemeClr val="dk1"/>
                </a:solidFill>
              </a:rPr>
              <a:t>values</a:t>
            </a:r>
            <a:r>
              <a:rPr lang="en" sz="1800">
                <a:solidFill>
                  <a:schemeClr val="dk1"/>
                </a:solidFill>
              </a:rPr>
              <a:t>:</a:t>
            </a:r>
            <a:endParaRPr sz="1800">
              <a:solidFill>
                <a:schemeClr val="dk1"/>
              </a:solidFill>
            </a:endParaRPr>
          </a:p>
          <a:p>
            <a:pPr indent="-342900" lvl="0" marL="914400" rtl="0" algn="l">
              <a:lnSpc>
                <a:spcPct val="115000"/>
              </a:lnSpc>
              <a:spcBef>
                <a:spcPts val="1200"/>
              </a:spcBef>
              <a:spcAft>
                <a:spcPts val="0"/>
              </a:spcAft>
              <a:buClr>
                <a:schemeClr val="dk1"/>
              </a:buClr>
              <a:buSzPts val="1800"/>
              <a:buChar char="●"/>
            </a:pPr>
            <a:r>
              <a:rPr lang="en" sz="1800">
                <a:solidFill>
                  <a:schemeClr val="dk1"/>
                </a:solidFill>
              </a:rPr>
              <a:t>YES / NO</a:t>
            </a:r>
            <a:endParaRPr sz="1800">
              <a:solidFill>
                <a:schemeClr val="dk1"/>
              </a:solidFill>
            </a:endParaRPr>
          </a:p>
          <a:p>
            <a:pPr indent="-342900" lvl="0" marL="914400" rtl="0" algn="l">
              <a:lnSpc>
                <a:spcPct val="115000"/>
              </a:lnSpc>
              <a:spcBef>
                <a:spcPts val="0"/>
              </a:spcBef>
              <a:spcAft>
                <a:spcPts val="0"/>
              </a:spcAft>
              <a:buClr>
                <a:schemeClr val="dk1"/>
              </a:buClr>
              <a:buSzPts val="1800"/>
              <a:buChar char="●"/>
            </a:pPr>
            <a:r>
              <a:rPr lang="en" sz="1800">
                <a:solidFill>
                  <a:schemeClr val="dk1"/>
                </a:solidFill>
              </a:rPr>
              <a:t>TRUE / FALSE</a:t>
            </a:r>
            <a:endParaRPr sz="1800">
              <a:solidFill>
                <a:schemeClr val="dk1"/>
              </a:solidFill>
            </a:endParaRPr>
          </a:p>
          <a:p>
            <a:pPr indent="-342900" lvl="0" marL="914400" rtl="0" algn="l">
              <a:lnSpc>
                <a:spcPct val="115000"/>
              </a:lnSpc>
              <a:spcBef>
                <a:spcPts val="0"/>
              </a:spcBef>
              <a:spcAft>
                <a:spcPts val="0"/>
              </a:spcAft>
              <a:buClr>
                <a:schemeClr val="dk1"/>
              </a:buClr>
              <a:buSzPts val="1800"/>
              <a:buChar char="●"/>
            </a:pPr>
            <a:r>
              <a:rPr lang="en" sz="1800">
                <a:solidFill>
                  <a:schemeClr val="dk1"/>
                </a:solidFill>
              </a:rPr>
              <a:t>ON / OFF</a:t>
            </a:r>
            <a:endParaRPr sz="1800">
              <a:solidFill>
                <a:schemeClr val="dk1"/>
              </a:solidFill>
            </a:endParaRPr>
          </a:p>
          <a:p>
            <a:pPr indent="-342900" lvl="0" marL="914400" rtl="0" algn="l">
              <a:lnSpc>
                <a:spcPct val="115000"/>
              </a:lnSpc>
              <a:spcBef>
                <a:spcPts val="0"/>
              </a:spcBef>
              <a:spcAft>
                <a:spcPts val="0"/>
              </a:spcAft>
              <a:buClr>
                <a:schemeClr val="dk2"/>
              </a:buClr>
              <a:buSzPts val="1800"/>
              <a:buChar char="●"/>
            </a:pPr>
            <a:r>
              <a:rPr lang="en" sz="1800">
                <a:solidFill>
                  <a:schemeClr val="dk2"/>
                </a:solidFill>
              </a:rPr>
              <a:t>1 / 0</a:t>
            </a:r>
            <a:endParaRPr sz="1800">
              <a:solidFill>
                <a:schemeClr val="dk2"/>
              </a:solidFill>
            </a:endParaRPr>
          </a:p>
          <a:p>
            <a:pPr indent="0" lvl="0" marL="0" rtl="0" algn="l">
              <a:lnSpc>
                <a:spcPct val="150000"/>
              </a:lnSpc>
              <a:spcBef>
                <a:spcPts val="1200"/>
              </a:spcBef>
              <a:spcAft>
                <a:spcPts val="0"/>
              </a:spcAft>
              <a:buNone/>
            </a:pPr>
            <a:r>
              <a:t/>
            </a:r>
            <a:endParaRPr sz="1800">
              <a:latin typeface="Roboto"/>
              <a:ea typeface="Roboto"/>
              <a:cs typeface="Roboto"/>
              <a:sym typeface="Roboto"/>
            </a:endParaRPr>
          </a:p>
        </p:txBody>
      </p:sp>
      <p:pic>
        <p:nvPicPr>
          <p:cNvPr id="67" name="Google Shape;67;p14" title="hpa-logo-red.png"/>
          <p:cNvPicPr preferRelativeResize="0"/>
          <p:nvPr/>
        </p:nvPicPr>
        <p:blipFill>
          <a:blip r:embed="rId3">
            <a:alphaModFix/>
          </a:blip>
          <a:stretch>
            <a:fillRect/>
          </a:stretch>
        </p:blipFill>
        <p:spPr>
          <a:xfrm>
            <a:off x="0" y="0"/>
            <a:ext cx="2192614" cy="867301"/>
          </a:xfrm>
          <a:prstGeom prst="rect">
            <a:avLst/>
          </a:prstGeom>
          <a:noFill/>
          <a:ln>
            <a:noFill/>
          </a:ln>
        </p:spPr>
      </p:pic>
      <p:sp>
        <p:nvSpPr>
          <p:cNvPr id="68" name="Google Shape;68;p14"/>
          <p:cNvSpPr txBox="1"/>
          <p:nvPr/>
        </p:nvSpPr>
        <p:spPr>
          <a:xfrm>
            <a:off x="2253719" y="0"/>
            <a:ext cx="6909000" cy="867300"/>
          </a:xfrm>
          <a:prstGeom prst="rect">
            <a:avLst/>
          </a:prstGeom>
          <a:solidFill>
            <a:srgbClr val="EEEEEE"/>
          </a:solidFill>
          <a:ln>
            <a:noFill/>
          </a:ln>
        </p:spPr>
        <p:txBody>
          <a:bodyPr anchorCtr="0" anchor="b" bIns="91425" lIns="91425" spcFirstLastPara="1" rIns="91425" wrap="square" tIns="91425">
            <a:noAutofit/>
          </a:bodyPr>
          <a:lstStyle/>
          <a:p>
            <a:pPr indent="0" lvl="0" marL="0" rtl="0" algn="ctr">
              <a:spcBef>
                <a:spcPts val="1000"/>
              </a:spcBef>
              <a:spcAft>
                <a:spcPts val="0"/>
              </a:spcAft>
              <a:buNone/>
            </a:pPr>
            <a:r>
              <a:rPr lang="en" sz="3200">
                <a:latin typeface="Roboto"/>
                <a:ea typeface="Roboto"/>
                <a:cs typeface="Roboto"/>
                <a:sym typeface="Roboto"/>
              </a:rPr>
              <a:t>What is Boolean</a:t>
            </a:r>
            <a:r>
              <a:rPr lang="en" sz="3200">
                <a:latin typeface="Roboto"/>
                <a:ea typeface="Roboto"/>
                <a:cs typeface="Roboto"/>
                <a:sym typeface="Roboto"/>
              </a:rPr>
              <a:t> Logic?</a:t>
            </a:r>
            <a:endParaRPr sz="3200">
              <a:solidFill>
                <a:srgbClr val="000000"/>
              </a:solidFill>
              <a:latin typeface="Roboto"/>
              <a:ea typeface="Roboto"/>
              <a:cs typeface="Roboto"/>
              <a:sym typeface="Roboto"/>
            </a:endParaRPr>
          </a:p>
        </p:txBody>
      </p:sp>
      <p:sp>
        <p:nvSpPr>
          <p:cNvPr id="69" name="Google Shape;69;p14"/>
          <p:cNvSpPr txBox="1"/>
          <p:nvPr/>
        </p:nvSpPr>
        <p:spPr>
          <a:xfrm>
            <a:off x="2246244" y="867300"/>
            <a:ext cx="6909000" cy="612900"/>
          </a:xfrm>
          <a:prstGeom prst="rect">
            <a:avLst/>
          </a:prstGeom>
          <a:solidFill>
            <a:srgbClr val="EEEEEE"/>
          </a:solidFill>
          <a:ln>
            <a:noFill/>
          </a:ln>
        </p:spPr>
        <p:txBody>
          <a:bodyPr anchorCtr="0" anchor="t" bIns="91425" lIns="91425" spcFirstLastPara="1" rIns="91425" wrap="square" tIns="91425">
            <a:normAutofit/>
          </a:bodyPr>
          <a:lstStyle/>
          <a:p>
            <a:pPr indent="0" lvl="0" marL="0" rtl="0" algn="ctr">
              <a:lnSpc>
                <a:spcPct val="95000"/>
              </a:lnSpc>
              <a:spcBef>
                <a:spcPts val="1800"/>
              </a:spcBef>
              <a:spcAft>
                <a:spcPts val="400"/>
              </a:spcAft>
              <a:buSzPts val="1018"/>
              <a:buNone/>
            </a:pPr>
            <a:r>
              <a:t/>
            </a:r>
            <a:endParaRPr sz="2400">
              <a:solidFill>
                <a:srgbClr val="595959"/>
              </a:solidFill>
              <a:latin typeface="Roboto"/>
              <a:ea typeface="Roboto"/>
              <a:cs typeface="Roboto"/>
              <a:sym typeface="Roboto"/>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 name="Shape 73"/>
        <p:cNvGrpSpPr/>
        <p:nvPr/>
      </p:nvGrpSpPr>
      <p:grpSpPr>
        <a:xfrm>
          <a:off x="0" y="0"/>
          <a:ext cx="0" cy="0"/>
          <a:chOff x="0" y="0"/>
          <a:chExt cx="0" cy="0"/>
        </a:xfrm>
      </p:grpSpPr>
      <p:sp>
        <p:nvSpPr>
          <p:cNvPr id="74" name="Google Shape;74;p15"/>
          <p:cNvSpPr/>
          <p:nvPr/>
        </p:nvSpPr>
        <p:spPr>
          <a:xfrm>
            <a:off x="0" y="0"/>
            <a:ext cx="2235300" cy="5143500"/>
          </a:xfrm>
          <a:prstGeom prst="rect">
            <a:avLst/>
          </a:prstGeom>
          <a:solidFill>
            <a:srgbClr val="000000"/>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75" name="Google Shape;75;p15"/>
          <p:cNvSpPr txBox="1"/>
          <p:nvPr/>
        </p:nvSpPr>
        <p:spPr>
          <a:xfrm>
            <a:off x="2265225" y="0"/>
            <a:ext cx="6879000" cy="650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800"/>
              </a:spcBef>
              <a:spcAft>
                <a:spcPts val="400"/>
              </a:spcAft>
              <a:buNone/>
            </a:pPr>
            <a:r>
              <a:rPr lang="en" sz="3200">
                <a:solidFill>
                  <a:srgbClr val="000000"/>
                </a:solidFill>
                <a:latin typeface="Roboto"/>
                <a:ea typeface="Roboto"/>
                <a:cs typeface="Roboto"/>
                <a:sym typeface="Roboto"/>
              </a:rPr>
              <a:t>Next Time</a:t>
            </a:r>
            <a:endParaRPr sz="3200">
              <a:solidFill>
                <a:srgbClr val="000000"/>
              </a:solidFill>
              <a:latin typeface="Roboto"/>
              <a:ea typeface="Roboto"/>
              <a:cs typeface="Roboto"/>
              <a:sym typeface="Roboto"/>
            </a:endParaRPr>
          </a:p>
        </p:txBody>
      </p:sp>
      <p:sp>
        <p:nvSpPr>
          <p:cNvPr id="76" name="Google Shape;76;p15"/>
          <p:cNvSpPr txBox="1"/>
          <p:nvPr/>
        </p:nvSpPr>
        <p:spPr>
          <a:xfrm>
            <a:off x="2369700" y="1480200"/>
            <a:ext cx="6774300" cy="31263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0"/>
              </a:spcAft>
              <a:buNone/>
            </a:pPr>
            <a:r>
              <a:t/>
            </a:r>
            <a:endParaRPr sz="1800">
              <a:solidFill>
                <a:schemeClr val="dk1"/>
              </a:solidFill>
            </a:endParaRPr>
          </a:p>
          <a:p>
            <a:pPr indent="-342900" lvl="0" marL="914400" rtl="0" algn="l">
              <a:lnSpc>
                <a:spcPct val="150000"/>
              </a:lnSpc>
              <a:spcBef>
                <a:spcPts val="1200"/>
              </a:spcBef>
              <a:spcAft>
                <a:spcPts val="0"/>
              </a:spcAft>
              <a:buClr>
                <a:schemeClr val="dk1"/>
              </a:buClr>
              <a:buSzPts val="1800"/>
              <a:buChar char="●"/>
            </a:pPr>
            <a:r>
              <a:rPr lang="en" sz="1800">
                <a:solidFill>
                  <a:schemeClr val="dk1"/>
                </a:solidFill>
              </a:rPr>
              <a:t>Can I ride the roller coaster?</a:t>
            </a:r>
            <a:endParaRPr sz="1800">
              <a:solidFill>
                <a:schemeClr val="dk1"/>
              </a:solidFill>
            </a:endParaRPr>
          </a:p>
          <a:p>
            <a:pPr indent="-342900" lvl="0" marL="914400" rtl="0" algn="l">
              <a:lnSpc>
                <a:spcPct val="150000"/>
              </a:lnSpc>
              <a:spcBef>
                <a:spcPts val="0"/>
              </a:spcBef>
              <a:spcAft>
                <a:spcPts val="0"/>
              </a:spcAft>
              <a:buClr>
                <a:schemeClr val="dk1"/>
              </a:buClr>
              <a:buSzPts val="1800"/>
              <a:buChar char="●"/>
            </a:pPr>
            <a:r>
              <a:rPr lang="en" sz="1800">
                <a:solidFill>
                  <a:schemeClr val="dk1"/>
                </a:solidFill>
              </a:rPr>
              <a:t>Am I</a:t>
            </a:r>
            <a:r>
              <a:rPr lang="en" sz="1800">
                <a:solidFill>
                  <a:schemeClr val="dk1"/>
                </a:solidFill>
              </a:rPr>
              <a:t> blocked from a website?</a:t>
            </a:r>
            <a:endParaRPr sz="1800">
              <a:solidFill>
                <a:schemeClr val="dk1"/>
              </a:solidFill>
            </a:endParaRPr>
          </a:p>
          <a:p>
            <a:pPr indent="-342900" lvl="0" marL="914400" rtl="0" algn="l">
              <a:lnSpc>
                <a:spcPct val="150000"/>
              </a:lnSpc>
              <a:spcBef>
                <a:spcPts val="0"/>
              </a:spcBef>
              <a:spcAft>
                <a:spcPts val="0"/>
              </a:spcAft>
              <a:buClr>
                <a:schemeClr val="dk1"/>
              </a:buClr>
              <a:buSzPts val="1800"/>
              <a:buChar char="●"/>
            </a:pPr>
            <a:r>
              <a:rPr lang="en" sz="1800">
                <a:solidFill>
                  <a:schemeClr val="dk1"/>
                </a:solidFill>
              </a:rPr>
              <a:t>Can I enter the building</a:t>
            </a:r>
            <a:r>
              <a:rPr lang="en" sz="1800">
                <a:solidFill>
                  <a:schemeClr val="dk1"/>
                </a:solidFill>
              </a:rPr>
              <a:t>?</a:t>
            </a:r>
            <a:endParaRPr sz="1800">
              <a:solidFill>
                <a:schemeClr val="dk1"/>
              </a:solidFill>
            </a:endParaRPr>
          </a:p>
          <a:p>
            <a:pPr indent="0" lvl="0" marL="0" rtl="0" algn="l">
              <a:lnSpc>
                <a:spcPct val="115000"/>
              </a:lnSpc>
              <a:spcBef>
                <a:spcPts val="1200"/>
              </a:spcBef>
              <a:spcAft>
                <a:spcPts val="0"/>
              </a:spcAft>
              <a:buNone/>
            </a:pPr>
            <a:r>
              <a:rPr lang="en" sz="1800">
                <a:solidFill>
                  <a:schemeClr val="dk1"/>
                </a:solidFill>
              </a:rPr>
              <a:t>To determine the outcome of such decisions we need a number of logical </a:t>
            </a:r>
            <a:r>
              <a:rPr i="1" lang="en" sz="1800">
                <a:solidFill>
                  <a:schemeClr val="dk1"/>
                </a:solidFill>
              </a:rPr>
              <a:t>operators</a:t>
            </a:r>
            <a:r>
              <a:rPr lang="en" sz="1800">
                <a:solidFill>
                  <a:schemeClr val="dk1"/>
                </a:solidFill>
              </a:rPr>
              <a:t>.</a:t>
            </a:r>
            <a:endParaRPr sz="1800">
              <a:solidFill>
                <a:schemeClr val="dk1"/>
              </a:solidFill>
            </a:endParaRPr>
          </a:p>
          <a:p>
            <a:pPr indent="0" lvl="0" marL="0" rtl="0" algn="l">
              <a:lnSpc>
                <a:spcPct val="150000"/>
              </a:lnSpc>
              <a:spcBef>
                <a:spcPts val="1200"/>
              </a:spcBef>
              <a:spcAft>
                <a:spcPts val="0"/>
              </a:spcAft>
              <a:buNone/>
            </a:pPr>
            <a:r>
              <a:t/>
            </a:r>
            <a:endParaRPr sz="1800">
              <a:latin typeface="Roboto"/>
              <a:ea typeface="Roboto"/>
              <a:cs typeface="Roboto"/>
              <a:sym typeface="Roboto"/>
            </a:endParaRPr>
          </a:p>
        </p:txBody>
      </p:sp>
      <p:pic>
        <p:nvPicPr>
          <p:cNvPr id="77" name="Google Shape;77;p15" title="hpa-logo-red.png"/>
          <p:cNvPicPr preferRelativeResize="0"/>
          <p:nvPr/>
        </p:nvPicPr>
        <p:blipFill>
          <a:blip r:embed="rId3">
            <a:alphaModFix/>
          </a:blip>
          <a:stretch>
            <a:fillRect/>
          </a:stretch>
        </p:blipFill>
        <p:spPr>
          <a:xfrm>
            <a:off x="0" y="0"/>
            <a:ext cx="2192614" cy="867301"/>
          </a:xfrm>
          <a:prstGeom prst="rect">
            <a:avLst/>
          </a:prstGeom>
          <a:noFill/>
          <a:ln>
            <a:noFill/>
          </a:ln>
        </p:spPr>
      </p:pic>
      <p:sp>
        <p:nvSpPr>
          <p:cNvPr id="78" name="Google Shape;78;p15"/>
          <p:cNvSpPr txBox="1"/>
          <p:nvPr/>
        </p:nvSpPr>
        <p:spPr>
          <a:xfrm>
            <a:off x="2253719" y="0"/>
            <a:ext cx="6909000" cy="867300"/>
          </a:xfrm>
          <a:prstGeom prst="rect">
            <a:avLst/>
          </a:prstGeom>
          <a:solidFill>
            <a:srgbClr val="EEEEEE"/>
          </a:solidFill>
          <a:ln>
            <a:noFill/>
          </a:ln>
        </p:spPr>
        <p:txBody>
          <a:bodyPr anchorCtr="0" anchor="b" bIns="91425" lIns="91425" spcFirstLastPara="1" rIns="91425" wrap="square" tIns="91425">
            <a:noAutofit/>
          </a:bodyPr>
          <a:lstStyle/>
          <a:p>
            <a:pPr indent="0" lvl="0" marL="0" rtl="0" algn="ctr">
              <a:spcBef>
                <a:spcPts val="1000"/>
              </a:spcBef>
              <a:spcAft>
                <a:spcPts val="0"/>
              </a:spcAft>
              <a:buNone/>
            </a:pPr>
            <a:r>
              <a:rPr lang="en" sz="3200">
                <a:latin typeface="Roboto"/>
                <a:ea typeface="Roboto"/>
                <a:cs typeface="Roboto"/>
                <a:sym typeface="Roboto"/>
              </a:rPr>
              <a:t>Decisions We Make Every Day</a:t>
            </a:r>
            <a:endParaRPr sz="3200">
              <a:solidFill>
                <a:srgbClr val="000000"/>
              </a:solidFill>
              <a:latin typeface="Roboto"/>
              <a:ea typeface="Roboto"/>
              <a:cs typeface="Roboto"/>
              <a:sym typeface="Roboto"/>
            </a:endParaRPr>
          </a:p>
        </p:txBody>
      </p:sp>
      <p:sp>
        <p:nvSpPr>
          <p:cNvPr id="79" name="Google Shape;79;p15"/>
          <p:cNvSpPr txBox="1"/>
          <p:nvPr/>
        </p:nvSpPr>
        <p:spPr>
          <a:xfrm>
            <a:off x="2246244" y="867300"/>
            <a:ext cx="6909000" cy="612900"/>
          </a:xfrm>
          <a:prstGeom prst="rect">
            <a:avLst/>
          </a:prstGeom>
          <a:solidFill>
            <a:srgbClr val="EEEEEE"/>
          </a:solidFill>
          <a:ln>
            <a:noFill/>
          </a:ln>
        </p:spPr>
        <p:txBody>
          <a:bodyPr anchorCtr="0" anchor="t" bIns="91425" lIns="91425" spcFirstLastPara="1" rIns="91425" wrap="square" tIns="91425">
            <a:normAutofit/>
          </a:bodyPr>
          <a:lstStyle/>
          <a:p>
            <a:pPr indent="0" lvl="0" marL="0" rtl="0" algn="ctr">
              <a:lnSpc>
                <a:spcPct val="95000"/>
              </a:lnSpc>
              <a:spcBef>
                <a:spcPts val="1800"/>
              </a:spcBef>
              <a:spcAft>
                <a:spcPts val="400"/>
              </a:spcAft>
              <a:buSzPts val="1018"/>
              <a:buNone/>
            </a:pPr>
            <a:r>
              <a:t/>
            </a:r>
            <a:endParaRPr sz="2400">
              <a:solidFill>
                <a:srgbClr val="595959"/>
              </a:solidFill>
              <a:latin typeface="Roboto"/>
              <a:ea typeface="Roboto"/>
              <a:cs typeface="Roboto"/>
              <a:sym typeface="Roboto"/>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6"/>
          <p:cNvSpPr/>
          <p:nvPr/>
        </p:nvSpPr>
        <p:spPr>
          <a:xfrm>
            <a:off x="0" y="0"/>
            <a:ext cx="2235300" cy="5143500"/>
          </a:xfrm>
          <a:prstGeom prst="rect">
            <a:avLst/>
          </a:prstGeom>
          <a:solidFill>
            <a:srgbClr val="000000"/>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85" name="Google Shape;85;p16"/>
          <p:cNvSpPr txBox="1"/>
          <p:nvPr/>
        </p:nvSpPr>
        <p:spPr>
          <a:xfrm>
            <a:off x="2265225" y="0"/>
            <a:ext cx="6879000" cy="650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800"/>
              </a:spcBef>
              <a:spcAft>
                <a:spcPts val="400"/>
              </a:spcAft>
              <a:buNone/>
            </a:pPr>
            <a:r>
              <a:rPr lang="en" sz="3200">
                <a:solidFill>
                  <a:srgbClr val="000000"/>
                </a:solidFill>
                <a:latin typeface="Roboto"/>
                <a:ea typeface="Roboto"/>
                <a:cs typeface="Roboto"/>
                <a:sym typeface="Roboto"/>
              </a:rPr>
              <a:t>Next Time</a:t>
            </a:r>
            <a:endParaRPr sz="3200">
              <a:solidFill>
                <a:srgbClr val="000000"/>
              </a:solidFill>
              <a:latin typeface="Roboto"/>
              <a:ea typeface="Roboto"/>
              <a:cs typeface="Roboto"/>
              <a:sym typeface="Roboto"/>
            </a:endParaRPr>
          </a:p>
        </p:txBody>
      </p:sp>
      <p:sp>
        <p:nvSpPr>
          <p:cNvPr id="86" name="Google Shape;86;p16"/>
          <p:cNvSpPr txBox="1"/>
          <p:nvPr/>
        </p:nvSpPr>
        <p:spPr>
          <a:xfrm>
            <a:off x="2369700" y="1480200"/>
            <a:ext cx="6774300" cy="34278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0"/>
              </a:spcAft>
              <a:buNone/>
            </a:pPr>
            <a:r>
              <a:t/>
            </a:r>
            <a:endParaRPr sz="1800">
              <a:solidFill>
                <a:schemeClr val="dk1"/>
              </a:solidFill>
            </a:endParaRPr>
          </a:p>
          <a:p>
            <a:pPr indent="-342900" lvl="0" marL="914400" rtl="0" algn="l">
              <a:lnSpc>
                <a:spcPct val="150000"/>
              </a:lnSpc>
              <a:spcBef>
                <a:spcPts val="1200"/>
              </a:spcBef>
              <a:spcAft>
                <a:spcPts val="0"/>
              </a:spcAft>
              <a:buClr>
                <a:schemeClr val="dk1"/>
              </a:buClr>
              <a:buSzPts val="1800"/>
              <a:buChar char="●"/>
            </a:pPr>
            <a:r>
              <a:rPr lang="en" sz="1800">
                <a:solidFill>
                  <a:schemeClr val="dk1"/>
                </a:solidFill>
              </a:rPr>
              <a:t>Can I ride the roller coaster?</a:t>
            </a:r>
            <a:endParaRPr sz="1800">
              <a:solidFill>
                <a:schemeClr val="dk1"/>
              </a:solidFill>
            </a:endParaRPr>
          </a:p>
          <a:p>
            <a:pPr indent="-342900" lvl="1" marL="1371600" rtl="0" algn="l">
              <a:lnSpc>
                <a:spcPct val="150000"/>
              </a:lnSpc>
              <a:spcBef>
                <a:spcPts val="0"/>
              </a:spcBef>
              <a:spcAft>
                <a:spcPts val="0"/>
              </a:spcAft>
              <a:buClr>
                <a:schemeClr val="dk1"/>
              </a:buClr>
              <a:buSzPts val="1800"/>
              <a:buAutoNum type="alphaLcPeriod"/>
            </a:pPr>
            <a:r>
              <a:rPr lang="en" sz="1800">
                <a:solidFill>
                  <a:schemeClr val="dk1"/>
                </a:solidFill>
              </a:rPr>
              <a:t>Yes, if you are tall enough AND have a ticket</a:t>
            </a:r>
            <a:endParaRPr sz="1800">
              <a:solidFill>
                <a:schemeClr val="dk1"/>
              </a:solidFill>
            </a:endParaRPr>
          </a:p>
          <a:p>
            <a:pPr indent="-342900" lvl="0" marL="914400" rtl="0" algn="l">
              <a:lnSpc>
                <a:spcPct val="150000"/>
              </a:lnSpc>
              <a:spcBef>
                <a:spcPts val="0"/>
              </a:spcBef>
              <a:spcAft>
                <a:spcPts val="0"/>
              </a:spcAft>
              <a:buClr>
                <a:schemeClr val="dk1"/>
              </a:buClr>
              <a:buSzPts val="1800"/>
              <a:buChar char="●"/>
            </a:pPr>
            <a:r>
              <a:rPr lang="en" sz="1800">
                <a:solidFill>
                  <a:schemeClr val="dk1"/>
                </a:solidFill>
              </a:rPr>
              <a:t>Am I blocked from a website?</a:t>
            </a:r>
            <a:endParaRPr sz="1800">
              <a:solidFill>
                <a:schemeClr val="dk1"/>
              </a:solidFill>
            </a:endParaRPr>
          </a:p>
          <a:p>
            <a:pPr indent="-342900" lvl="1" marL="1371600" rtl="0" algn="l">
              <a:lnSpc>
                <a:spcPct val="150000"/>
              </a:lnSpc>
              <a:spcBef>
                <a:spcPts val="0"/>
              </a:spcBef>
              <a:spcAft>
                <a:spcPts val="0"/>
              </a:spcAft>
              <a:buClr>
                <a:schemeClr val="dk1"/>
              </a:buClr>
              <a:buSzPts val="1800"/>
              <a:buAutoNum type="alphaLcPeriod"/>
            </a:pPr>
            <a:r>
              <a:rPr lang="en" sz="1800">
                <a:solidFill>
                  <a:schemeClr val="dk1"/>
                </a:solidFill>
              </a:rPr>
              <a:t>Yes, unless you have a username AND password</a:t>
            </a:r>
            <a:endParaRPr sz="1800">
              <a:solidFill>
                <a:schemeClr val="dk1"/>
              </a:solidFill>
            </a:endParaRPr>
          </a:p>
          <a:p>
            <a:pPr indent="-342900" lvl="0" marL="914400" rtl="0" algn="l">
              <a:lnSpc>
                <a:spcPct val="150000"/>
              </a:lnSpc>
              <a:spcBef>
                <a:spcPts val="0"/>
              </a:spcBef>
              <a:spcAft>
                <a:spcPts val="0"/>
              </a:spcAft>
              <a:buClr>
                <a:schemeClr val="dk1"/>
              </a:buClr>
              <a:buSzPts val="1800"/>
              <a:buChar char="●"/>
            </a:pPr>
            <a:r>
              <a:rPr lang="en" sz="1800">
                <a:solidFill>
                  <a:schemeClr val="dk1"/>
                </a:solidFill>
              </a:rPr>
              <a:t>Can I enter the building?</a:t>
            </a:r>
            <a:endParaRPr sz="1800">
              <a:solidFill>
                <a:schemeClr val="dk1"/>
              </a:solidFill>
            </a:endParaRPr>
          </a:p>
          <a:p>
            <a:pPr indent="-342900" lvl="1" marL="1371600" rtl="0" algn="l">
              <a:lnSpc>
                <a:spcPct val="150000"/>
              </a:lnSpc>
              <a:spcBef>
                <a:spcPts val="0"/>
              </a:spcBef>
              <a:spcAft>
                <a:spcPts val="0"/>
              </a:spcAft>
              <a:buClr>
                <a:schemeClr val="dk1"/>
              </a:buClr>
              <a:buSzPts val="1800"/>
              <a:buAutoNum type="alphaLcPeriod"/>
            </a:pPr>
            <a:r>
              <a:rPr lang="en" sz="1800">
                <a:solidFill>
                  <a:schemeClr val="dk1"/>
                </a:solidFill>
              </a:rPr>
              <a:t>Yes, if you have either the key OR a keycard. (What if you have both?)</a:t>
            </a:r>
            <a:endParaRPr sz="1800">
              <a:solidFill>
                <a:schemeClr val="dk1"/>
              </a:solidFill>
            </a:endParaRPr>
          </a:p>
        </p:txBody>
      </p:sp>
      <p:pic>
        <p:nvPicPr>
          <p:cNvPr id="87" name="Google Shape;87;p16" title="hpa-logo-red.png"/>
          <p:cNvPicPr preferRelativeResize="0"/>
          <p:nvPr/>
        </p:nvPicPr>
        <p:blipFill>
          <a:blip r:embed="rId3">
            <a:alphaModFix/>
          </a:blip>
          <a:stretch>
            <a:fillRect/>
          </a:stretch>
        </p:blipFill>
        <p:spPr>
          <a:xfrm>
            <a:off x="0" y="0"/>
            <a:ext cx="2192614" cy="867301"/>
          </a:xfrm>
          <a:prstGeom prst="rect">
            <a:avLst/>
          </a:prstGeom>
          <a:noFill/>
          <a:ln>
            <a:noFill/>
          </a:ln>
        </p:spPr>
      </p:pic>
      <p:sp>
        <p:nvSpPr>
          <p:cNvPr id="88" name="Google Shape;88;p16"/>
          <p:cNvSpPr txBox="1"/>
          <p:nvPr/>
        </p:nvSpPr>
        <p:spPr>
          <a:xfrm>
            <a:off x="2253719" y="0"/>
            <a:ext cx="6909000" cy="867300"/>
          </a:xfrm>
          <a:prstGeom prst="rect">
            <a:avLst/>
          </a:prstGeom>
          <a:solidFill>
            <a:srgbClr val="EEEEEE"/>
          </a:solidFill>
          <a:ln>
            <a:noFill/>
          </a:ln>
        </p:spPr>
        <p:txBody>
          <a:bodyPr anchorCtr="0" anchor="b" bIns="91425" lIns="91425" spcFirstLastPara="1" rIns="91425" wrap="square" tIns="91425">
            <a:noAutofit/>
          </a:bodyPr>
          <a:lstStyle/>
          <a:p>
            <a:pPr indent="0" lvl="0" marL="0" rtl="0" algn="ctr">
              <a:spcBef>
                <a:spcPts val="1000"/>
              </a:spcBef>
              <a:spcAft>
                <a:spcPts val="0"/>
              </a:spcAft>
              <a:buNone/>
            </a:pPr>
            <a:r>
              <a:rPr lang="en" sz="3200">
                <a:latin typeface="Roboto"/>
                <a:ea typeface="Roboto"/>
                <a:cs typeface="Roboto"/>
                <a:sym typeface="Roboto"/>
              </a:rPr>
              <a:t>Decisions We Make Every Day</a:t>
            </a:r>
            <a:endParaRPr sz="3200">
              <a:solidFill>
                <a:srgbClr val="000000"/>
              </a:solidFill>
              <a:latin typeface="Roboto"/>
              <a:ea typeface="Roboto"/>
              <a:cs typeface="Roboto"/>
              <a:sym typeface="Roboto"/>
            </a:endParaRPr>
          </a:p>
        </p:txBody>
      </p:sp>
      <p:sp>
        <p:nvSpPr>
          <p:cNvPr id="89" name="Google Shape;89;p16"/>
          <p:cNvSpPr txBox="1"/>
          <p:nvPr/>
        </p:nvSpPr>
        <p:spPr>
          <a:xfrm>
            <a:off x="2246244" y="867300"/>
            <a:ext cx="6909000" cy="612900"/>
          </a:xfrm>
          <a:prstGeom prst="rect">
            <a:avLst/>
          </a:prstGeom>
          <a:solidFill>
            <a:srgbClr val="EEEEEE"/>
          </a:solidFill>
          <a:ln>
            <a:noFill/>
          </a:ln>
        </p:spPr>
        <p:txBody>
          <a:bodyPr anchorCtr="0" anchor="t" bIns="91425" lIns="91425" spcFirstLastPara="1" rIns="91425" wrap="square" tIns="91425">
            <a:normAutofit/>
          </a:bodyPr>
          <a:lstStyle/>
          <a:p>
            <a:pPr indent="0" lvl="0" marL="0" rtl="0" algn="ctr">
              <a:lnSpc>
                <a:spcPct val="95000"/>
              </a:lnSpc>
              <a:spcBef>
                <a:spcPts val="1800"/>
              </a:spcBef>
              <a:spcAft>
                <a:spcPts val="400"/>
              </a:spcAft>
              <a:buSzPts val="1018"/>
              <a:buNone/>
            </a:pPr>
            <a:r>
              <a:t/>
            </a:r>
            <a:endParaRPr sz="2400">
              <a:solidFill>
                <a:srgbClr val="595959"/>
              </a:solidFill>
              <a:latin typeface="Roboto"/>
              <a:ea typeface="Roboto"/>
              <a:cs typeface="Roboto"/>
              <a:sym typeface="Roboto"/>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sp>
        <p:nvSpPr>
          <p:cNvPr id="94" name="Google Shape;94;p17"/>
          <p:cNvSpPr/>
          <p:nvPr/>
        </p:nvSpPr>
        <p:spPr>
          <a:xfrm>
            <a:off x="0" y="0"/>
            <a:ext cx="2235300" cy="5143500"/>
          </a:xfrm>
          <a:prstGeom prst="rect">
            <a:avLst/>
          </a:prstGeom>
          <a:solidFill>
            <a:srgbClr val="000000"/>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95" name="Google Shape;95;p17"/>
          <p:cNvSpPr txBox="1"/>
          <p:nvPr/>
        </p:nvSpPr>
        <p:spPr>
          <a:xfrm>
            <a:off x="2265225" y="0"/>
            <a:ext cx="6879000" cy="650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800"/>
              </a:spcBef>
              <a:spcAft>
                <a:spcPts val="400"/>
              </a:spcAft>
              <a:buNone/>
            </a:pPr>
            <a:r>
              <a:rPr lang="en" sz="3200">
                <a:solidFill>
                  <a:srgbClr val="000000"/>
                </a:solidFill>
                <a:latin typeface="Roboto"/>
                <a:ea typeface="Roboto"/>
                <a:cs typeface="Roboto"/>
                <a:sym typeface="Roboto"/>
              </a:rPr>
              <a:t>Next Time</a:t>
            </a:r>
            <a:endParaRPr sz="3200">
              <a:solidFill>
                <a:srgbClr val="000000"/>
              </a:solidFill>
              <a:latin typeface="Roboto"/>
              <a:ea typeface="Roboto"/>
              <a:cs typeface="Roboto"/>
              <a:sym typeface="Roboto"/>
            </a:endParaRPr>
          </a:p>
        </p:txBody>
      </p:sp>
      <p:sp>
        <p:nvSpPr>
          <p:cNvPr id="96" name="Google Shape;96;p17"/>
          <p:cNvSpPr txBox="1"/>
          <p:nvPr/>
        </p:nvSpPr>
        <p:spPr>
          <a:xfrm>
            <a:off x="2369700" y="1480200"/>
            <a:ext cx="6774300" cy="9342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0"/>
              </a:spcAft>
              <a:buNone/>
            </a:pPr>
            <a:r>
              <a:t/>
            </a:r>
            <a:endParaRPr sz="1800">
              <a:solidFill>
                <a:schemeClr val="dk1"/>
              </a:solidFill>
            </a:endParaRPr>
          </a:p>
          <a:p>
            <a:pPr indent="0" lvl="0" marL="0" rtl="0" algn="l">
              <a:lnSpc>
                <a:spcPct val="115000"/>
              </a:lnSpc>
              <a:spcBef>
                <a:spcPts val="1200"/>
              </a:spcBef>
              <a:spcAft>
                <a:spcPts val="1200"/>
              </a:spcAft>
              <a:buNone/>
            </a:pPr>
            <a:r>
              <a:rPr lang="en" sz="1800">
                <a:solidFill>
                  <a:schemeClr val="dk1"/>
                </a:solidFill>
              </a:rPr>
              <a:t>NOT flips the outcome. True=&gt;False, False=&gt;True</a:t>
            </a:r>
            <a:endParaRPr sz="1800">
              <a:latin typeface="Roboto"/>
              <a:ea typeface="Roboto"/>
              <a:cs typeface="Roboto"/>
              <a:sym typeface="Roboto"/>
            </a:endParaRPr>
          </a:p>
        </p:txBody>
      </p:sp>
      <p:pic>
        <p:nvPicPr>
          <p:cNvPr id="97" name="Google Shape;97;p17" title="hpa-logo-red.png"/>
          <p:cNvPicPr preferRelativeResize="0"/>
          <p:nvPr/>
        </p:nvPicPr>
        <p:blipFill>
          <a:blip r:embed="rId3">
            <a:alphaModFix/>
          </a:blip>
          <a:stretch>
            <a:fillRect/>
          </a:stretch>
        </p:blipFill>
        <p:spPr>
          <a:xfrm>
            <a:off x="0" y="0"/>
            <a:ext cx="2192614" cy="867301"/>
          </a:xfrm>
          <a:prstGeom prst="rect">
            <a:avLst/>
          </a:prstGeom>
          <a:noFill/>
          <a:ln>
            <a:noFill/>
          </a:ln>
        </p:spPr>
      </p:pic>
      <p:sp>
        <p:nvSpPr>
          <p:cNvPr id="98" name="Google Shape;98;p17"/>
          <p:cNvSpPr txBox="1"/>
          <p:nvPr/>
        </p:nvSpPr>
        <p:spPr>
          <a:xfrm>
            <a:off x="2253719" y="0"/>
            <a:ext cx="6909000" cy="867300"/>
          </a:xfrm>
          <a:prstGeom prst="rect">
            <a:avLst/>
          </a:prstGeom>
          <a:solidFill>
            <a:schemeClr val="lt2"/>
          </a:solidFill>
          <a:ln>
            <a:noFill/>
          </a:ln>
        </p:spPr>
        <p:txBody>
          <a:bodyPr anchorCtr="0" anchor="b" bIns="91425" lIns="91425" spcFirstLastPara="1" rIns="91425" wrap="square" tIns="91425">
            <a:noAutofit/>
          </a:bodyPr>
          <a:lstStyle/>
          <a:p>
            <a:pPr indent="0" lvl="0" marL="0" rtl="0" algn="ctr">
              <a:spcBef>
                <a:spcPts val="1000"/>
              </a:spcBef>
              <a:spcAft>
                <a:spcPts val="0"/>
              </a:spcAft>
              <a:buNone/>
            </a:pPr>
            <a:r>
              <a:rPr lang="en" sz="3200">
                <a:latin typeface="Roboto"/>
                <a:ea typeface="Roboto"/>
                <a:cs typeface="Roboto"/>
                <a:sym typeface="Roboto"/>
              </a:rPr>
              <a:t>Operator: </a:t>
            </a:r>
            <a:r>
              <a:rPr b="1" lang="en" sz="3200">
                <a:latin typeface="Roboto"/>
                <a:ea typeface="Roboto"/>
                <a:cs typeface="Roboto"/>
                <a:sym typeface="Roboto"/>
              </a:rPr>
              <a:t>NOT</a:t>
            </a:r>
            <a:r>
              <a:rPr lang="en" sz="3200">
                <a:latin typeface="Roboto"/>
                <a:ea typeface="Roboto"/>
                <a:cs typeface="Roboto"/>
                <a:sym typeface="Roboto"/>
              </a:rPr>
              <a:t> </a:t>
            </a:r>
            <a:endParaRPr sz="3200">
              <a:solidFill>
                <a:srgbClr val="000000"/>
              </a:solidFill>
              <a:latin typeface="Roboto"/>
              <a:ea typeface="Roboto"/>
              <a:cs typeface="Roboto"/>
              <a:sym typeface="Roboto"/>
            </a:endParaRPr>
          </a:p>
        </p:txBody>
      </p:sp>
      <p:sp>
        <p:nvSpPr>
          <p:cNvPr id="99" name="Google Shape;99;p17"/>
          <p:cNvSpPr txBox="1"/>
          <p:nvPr/>
        </p:nvSpPr>
        <p:spPr>
          <a:xfrm>
            <a:off x="2246244" y="867300"/>
            <a:ext cx="6909000" cy="612900"/>
          </a:xfrm>
          <a:prstGeom prst="rect">
            <a:avLst/>
          </a:prstGeom>
          <a:solidFill>
            <a:srgbClr val="EEEEEE"/>
          </a:solidFill>
          <a:ln>
            <a:noFill/>
          </a:ln>
        </p:spPr>
        <p:txBody>
          <a:bodyPr anchorCtr="0" anchor="t" bIns="91425" lIns="91425" spcFirstLastPara="1" rIns="91425" wrap="square" tIns="91425">
            <a:normAutofit/>
          </a:bodyPr>
          <a:lstStyle/>
          <a:p>
            <a:pPr indent="0" lvl="0" marL="0" rtl="0" algn="ctr">
              <a:spcBef>
                <a:spcPts val="1000"/>
              </a:spcBef>
              <a:spcAft>
                <a:spcPts val="0"/>
              </a:spcAft>
              <a:buClr>
                <a:schemeClr val="dk1"/>
              </a:buClr>
              <a:buSzPts val="1100"/>
              <a:buFont typeface="Arial"/>
              <a:buNone/>
            </a:pPr>
            <a:r>
              <a:rPr lang="en" sz="2400">
                <a:solidFill>
                  <a:schemeClr val="dk1"/>
                </a:solidFill>
                <a:latin typeface="Roboto"/>
                <a:ea typeface="Roboto"/>
                <a:cs typeface="Roboto"/>
                <a:sym typeface="Roboto"/>
              </a:rPr>
              <a:t>(negation: ! or </a:t>
            </a:r>
            <a:r>
              <a:rPr lang="en" sz="2400">
                <a:solidFill>
                  <a:srgbClr val="0A0A0A"/>
                </a:solidFill>
                <a:latin typeface="Roboto"/>
                <a:ea typeface="Roboto"/>
                <a:cs typeface="Roboto"/>
                <a:sym typeface="Roboto"/>
              </a:rPr>
              <a:t>¬)</a:t>
            </a:r>
            <a:endParaRPr sz="2400">
              <a:solidFill>
                <a:srgbClr val="595959"/>
              </a:solidFill>
              <a:latin typeface="Roboto"/>
              <a:ea typeface="Roboto"/>
              <a:cs typeface="Roboto"/>
              <a:sym typeface="Roboto"/>
            </a:endParaRPr>
          </a:p>
        </p:txBody>
      </p:sp>
      <p:graphicFrame>
        <p:nvGraphicFramePr>
          <p:cNvPr id="100" name="Google Shape;100;p17"/>
          <p:cNvGraphicFramePr/>
          <p:nvPr/>
        </p:nvGraphicFramePr>
        <p:xfrm>
          <a:off x="3819675" y="2571750"/>
          <a:ext cx="3000000" cy="3000000"/>
        </p:xfrm>
        <a:graphic>
          <a:graphicData uri="http://schemas.openxmlformats.org/drawingml/2006/table">
            <a:tbl>
              <a:tblPr>
                <a:noFill/>
                <a:tableStyleId>{89B876C5-B15F-415F-A78E-B4E078D57D81}</a:tableStyleId>
              </a:tblPr>
              <a:tblGrid>
                <a:gridCol w="1573075"/>
                <a:gridCol w="1573075"/>
              </a:tblGrid>
              <a:tr h="242950">
                <a:tc>
                  <a:txBody>
                    <a:bodyPr/>
                    <a:lstStyle/>
                    <a:p>
                      <a:pPr indent="0" lvl="0" marL="0" rtl="0" algn="ctr">
                        <a:spcBef>
                          <a:spcPts val="0"/>
                        </a:spcBef>
                        <a:spcAft>
                          <a:spcPts val="0"/>
                        </a:spcAft>
                        <a:buNone/>
                      </a:pPr>
                      <a:r>
                        <a:rPr lang="en"/>
                        <a:t>input</a:t>
                      </a:r>
                      <a:endParaRPr/>
                    </a:p>
                  </a:txBody>
                  <a:tcPr marT="91425" marB="91425" marR="91425" marL="91425">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tcPr>
                </a:tc>
                <a:tc>
                  <a:txBody>
                    <a:bodyPr/>
                    <a:lstStyle/>
                    <a:p>
                      <a:pPr indent="0" lvl="0" marL="0" rtl="0" algn="ctr">
                        <a:spcBef>
                          <a:spcPts val="0"/>
                        </a:spcBef>
                        <a:spcAft>
                          <a:spcPts val="0"/>
                        </a:spcAft>
                        <a:buNone/>
                      </a:pPr>
                      <a:r>
                        <a:rPr lang="en"/>
                        <a:t>output</a:t>
                      </a:r>
                      <a:endParaRPr/>
                    </a:p>
                  </a:txBody>
                  <a:tcPr marT="91425" marB="91425" marR="91425" marL="91425">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tcPr>
                </a:tc>
              </a:tr>
              <a:tr h="242950">
                <a:tc>
                  <a:txBody>
                    <a:bodyPr/>
                    <a:lstStyle/>
                    <a:p>
                      <a:pPr indent="0" lvl="0" marL="0" rtl="0" algn="ctr">
                        <a:spcBef>
                          <a:spcPts val="0"/>
                        </a:spcBef>
                        <a:spcAft>
                          <a:spcPts val="0"/>
                        </a:spcAft>
                        <a:buNone/>
                      </a:pPr>
                      <a:r>
                        <a:rPr b="1" lang="en"/>
                        <a:t>A</a:t>
                      </a:r>
                      <a:endParaRPr b="1"/>
                    </a:p>
                  </a:txBody>
                  <a:tcPr marT="91425" marB="91425" marR="91425" marL="91425"/>
                </a:tc>
                <a:tc>
                  <a:txBody>
                    <a:bodyPr/>
                    <a:lstStyle/>
                    <a:p>
                      <a:pPr indent="0" lvl="0" marL="0" rtl="0" algn="ctr">
                        <a:spcBef>
                          <a:spcPts val="0"/>
                        </a:spcBef>
                        <a:spcAft>
                          <a:spcPts val="0"/>
                        </a:spcAft>
                        <a:buNone/>
                      </a:pPr>
                      <a:r>
                        <a:rPr b="1" lang="en"/>
                        <a:t>NOT A</a:t>
                      </a:r>
                      <a:endParaRPr b="1"/>
                    </a:p>
                  </a:txBody>
                  <a:tcPr marT="91425" marB="91425" marR="91425" marL="91425"/>
                </a:tc>
              </a:tr>
              <a:tr h="242950">
                <a:tc>
                  <a:txBody>
                    <a:bodyPr/>
                    <a:lstStyle/>
                    <a:p>
                      <a:pPr indent="0" lvl="0" marL="0" rtl="0" algn="ctr">
                        <a:spcBef>
                          <a:spcPts val="0"/>
                        </a:spcBef>
                        <a:spcAft>
                          <a:spcPts val="0"/>
                        </a:spcAft>
                        <a:buNone/>
                      </a:pPr>
                      <a:r>
                        <a:rPr b="1" lang="en"/>
                        <a:t>False (F)</a:t>
                      </a:r>
                      <a:endParaRPr b="1"/>
                    </a:p>
                  </a:txBody>
                  <a:tcPr marT="91425" marB="91425" marR="91425" marL="91425">
                    <a:solidFill>
                      <a:schemeClr val="lt2"/>
                    </a:solidFill>
                  </a:tcPr>
                </a:tc>
                <a:tc>
                  <a:txBody>
                    <a:bodyPr/>
                    <a:lstStyle/>
                    <a:p>
                      <a:pPr indent="0" lvl="0" marL="0" rtl="0" algn="ctr">
                        <a:spcBef>
                          <a:spcPts val="0"/>
                        </a:spcBef>
                        <a:spcAft>
                          <a:spcPts val="0"/>
                        </a:spcAft>
                        <a:buNone/>
                      </a:pPr>
                      <a:r>
                        <a:t/>
                      </a:r>
                      <a:endParaRPr b="1"/>
                    </a:p>
                  </a:txBody>
                  <a:tcPr marT="91425" marB="91425" marR="91425" marL="91425">
                    <a:solidFill>
                      <a:schemeClr val="lt2"/>
                    </a:solidFill>
                  </a:tcPr>
                </a:tc>
              </a:tr>
              <a:tr h="242950">
                <a:tc>
                  <a:txBody>
                    <a:bodyPr/>
                    <a:lstStyle/>
                    <a:p>
                      <a:pPr indent="0" lvl="0" marL="0" rtl="0" algn="ctr">
                        <a:spcBef>
                          <a:spcPts val="0"/>
                        </a:spcBef>
                        <a:spcAft>
                          <a:spcPts val="0"/>
                        </a:spcAft>
                        <a:buNone/>
                      </a:pPr>
                      <a:r>
                        <a:rPr b="1" lang="en"/>
                        <a:t>True (T)</a:t>
                      </a:r>
                      <a:endParaRPr b="1"/>
                    </a:p>
                  </a:txBody>
                  <a:tcPr marT="91425" marB="91425" marR="91425" marL="91425">
                    <a:solidFill>
                      <a:schemeClr val="lt2"/>
                    </a:solidFill>
                  </a:tcPr>
                </a:tc>
                <a:tc>
                  <a:txBody>
                    <a:bodyPr/>
                    <a:lstStyle/>
                    <a:p>
                      <a:pPr indent="0" lvl="0" marL="0" rtl="0" algn="ctr">
                        <a:spcBef>
                          <a:spcPts val="0"/>
                        </a:spcBef>
                        <a:spcAft>
                          <a:spcPts val="0"/>
                        </a:spcAft>
                        <a:buNone/>
                      </a:pPr>
                      <a:r>
                        <a:t/>
                      </a:r>
                      <a:endParaRPr b="1"/>
                    </a:p>
                  </a:txBody>
                  <a:tcPr marT="91425" marB="91425" marR="91425" marL="91425">
                    <a:solidFill>
                      <a:schemeClr val="lt2"/>
                    </a:solidFill>
                  </a:tcPr>
                </a:tc>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sp>
        <p:nvSpPr>
          <p:cNvPr id="105" name="Google Shape;105;p18"/>
          <p:cNvSpPr/>
          <p:nvPr/>
        </p:nvSpPr>
        <p:spPr>
          <a:xfrm>
            <a:off x="0" y="0"/>
            <a:ext cx="2235300" cy="5143500"/>
          </a:xfrm>
          <a:prstGeom prst="rect">
            <a:avLst/>
          </a:prstGeom>
          <a:solidFill>
            <a:srgbClr val="000000"/>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106" name="Google Shape;106;p18"/>
          <p:cNvSpPr txBox="1"/>
          <p:nvPr/>
        </p:nvSpPr>
        <p:spPr>
          <a:xfrm>
            <a:off x="2265225" y="0"/>
            <a:ext cx="6879000" cy="650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800"/>
              </a:spcBef>
              <a:spcAft>
                <a:spcPts val="400"/>
              </a:spcAft>
              <a:buNone/>
            </a:pPr>
            <a:r>
              <a:rPr lang="en" sz="3200">
                <a:solidFill>
                  <a:srgbClr val="000000"/>
                </a:solidFill>
                <a:latin typeface="Roboto"/>
                <a:ea typeface="Roboto"/>
                <a:cs typeface="Roboto"/>
                <a:sym typeface="Roboto"/>
              </a:rPr>
              <a:t>Next Time</a:t>
            </a:r>
            <a:endParaRPr sz="3200">
              <a:solidFill>
                <a:srgbClr val="000000"/>
              </a:solidFill>
              <a:latin typeface="Roboto"/>
              <a:ea typeface="Roboto"/>
              <a:cs typeface="Roboto"/>
              <a:sym typeface="Roboto"/>
            </a:endParaRPr>
          </a:p>
        </p:txBody>
      </p:sp>
      <p:sp>
        <p:nvSpPr>
          <p:cNvPr id="107" name="Google Shape;107;p18"/>
          <p:cNvSpPr txBox="1"/>
          <p:nvPr/>
        </p:nvSpPr>
        <p:spPr>
          <a:xfrm>
            <a:off x="2369700" y="1480200"/>
            <a:ext cx="6774300" cy="9342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0"/>
              </a:spcAft>
              <a:buNone/>
            </a:pPr>
            <a:r>
              <a:t/>
            </a:r>
            <a:endParaRPr sz="1800">
              <a:solidFill>
                <a:schemeClr val="dk1"/>
              </a:solidFill>
            </a:endParaRPr>
          </a:p>
          <a:p>
            <a:pPr indent="0" lvl="0" marL="0" rtl="0" algn="l">
              <a:lnSpc>
                <a:spcPct val="115000"/>
              </a:lnSpc>
              <a:spcBef>
                <a:spcPts val="1200"/>
              </a:spcBef>
              <a:spcAft>
                <a:spcPts val="1200"/>
              </a:spcAft>
              <a:buNone/>
            </a:pPr>
            <a:r>
              <a:rPr lang="en" sz="1800">
                <a:solidFill>
                  <a:schemeClr val="dk1"/>
                </a:solidFill>
              </a:rPr>
              <a:t>NOT flips the outcome.</a:t>
            </a:r>
            <a:endParaRPr sz="1800">
              <a:latin typeface="Roboto"/>
              <a:ea typeface="Roboto"/>
              <a:cs typeface="Roboto"/>
              <a:sym typeface="Roboto"/>
            </a:endParaRPr>
          </a:p>
        </p:txBody>
      </p:sp>
      <p:pic>
        <p:nvPicPr>
          <p:cNvPr id="108" name="Google Shape;108;p18" title="hpa-logo-red.png"/>
          <p:cNvPicPr preferRelativeResize="0"/>
          <p:nvPr/>
        </p:nvPicPr>
        <p:blipFill>
          <a:blip r:embed="rId3">
            <a:alphaModFix/>
          </a:blip>
          <a:stretch>
            <a:fillRect/>
          </a:stretch>
        </p:blipFill>
        <p:spPr>
          <a:xfrm>
            <a:off x="0" y="0"/>
            <a:ext cx="2192614" cy="867301"/>
          </a:xfrm>
          <a:prstGeom prst="rect">
            <a:avLst/>
          </a:prstGeom>
          <a:noFill/>
          <a:ln>
            <a:noFill/>
          </a:ln>
        </p:spPr>
      </p:pic>
      <p:sp>
        <p:nvSpPr>
          <p:cNvPr id="109" name="Google Shape;109;p18"/>
          <p:cNvSpPr txBox="1"/>
          <p:nvPr/>
        </p:nvSpPr>
        <p:spPr>
          <a:xfrm>
            <a:off x="2253719" y="0"/>
            <a:ext cx="6909000" cy="867300"/>
          </a:xfrm>
          <a:prstGeom prst="rect">
            <a:avLst/>
          </a:prstGeom>
          <a:solidFill>
            <a:schemeClr val="lt2"/>
          </a:solidFill>
          <a:ln>
            <a:noFill/>
          </a:ln>
        </p:spPr>
        <p:txBody>
          <a:bodyPr anchorCtr="0" anchor="b" bIns="91425" lIns="91425" spcFirstLastPara="1" rIns="91425" wrap="square" tIns="91425">
            <a:noAutofit/>
          </a:bodyPr>
          <a:lstStyle/>
          <a:p>
            <a:pPr indent="0" lvl="0" marL="0" rtl="0" algn="ctr">
              <a:spcBef>
                <a:spcPts val="1000"/>
              </a:spcBef>
              <a:spcAft>
                <a:spcPts val="0"/>
              </a:spcAft>
              <a:buNone/>
            </a:pPr>
            <a:r>
              <a:rPr lang="en" sz="3200">
                <a:latin typeface="Roboto"/>
                <a:ea typeface="Roboto"/>
                <a:cs typeface="Roboto"/>
                <a:sym typeface="Roboto"/>
              </a:rPr>
              <a:t>Operator: </a:t>
            </a:r>
            <a:r>
              <a:rPr b="1" lang="en" sz="3200">
                <a:latin typeface="Roboto"/>
                <a:ea typeface="Roboto"/>
                <a:cs typeface="Roboto"/>
                <a:sym typeface="Roboto"/>
              </a:rPr>
              <a:t>NOT</a:t>
            </a:r>
            <a:r>
              <a:rPr lang="en" sz="3200">
                <a:latin typeface="Roboto"/>
                <a:ea typeface="Roboto"/>
                <a:cs typeface="Roboto"/>
                <a:sym typeface="Roboto"/>
              </a:rPr>
              <a:t> </a:t>
            </a:r>
            <a:endParaRPr sz="3200">
              <a:solidFill>
                <a:srgbClr val="000000"/>
              </a:solidFill>
              <a:latin typeface="Roboto"/>
              <a:ea typeface="Roboto"/>
              <a:cs typeface="Roboto"/>
              <a:sym typeface="Roboto"/>
            </a:endParaRPr>
          </a:p>
        </p:txBody>
      </p:sp>
      <p:sp>
        <p:nvSpPr>
          <p:cNvPr id="110" name="Google Shape;110;p18"/>
          <p:cNvSpPr txBox="1"/>
          <p:nvPr/>
        </p:nvSpPr>
        <p:spPr>
          <a:xfrm>
            <a:off x="2246244" y="867300"/>
            <a:ext cx="6909000" cy="612900"/>
          </a:xfrm>
          <a:prstGeom prst="rect">
            <a:avLst/>
          </a:prstGeom>
          <a:solidFill>
            <a:srgbClr val="EEEEEE"/>
          </a:solidFill>
          <a:ln>
            <a:noFill/>
          </a:ln>
        </p:spPr>
        <p:txBody>
          <a:bodyPr anchorCtr="0" anchor="t" bIns="91425" lIns="91425" spcFirstLastPara="1" rIns="91425" wrap="square" tIns="91425">
            <a:normAutofit/>
          </a:bodyPr>
          <a:lstStyle/>
          <a:p>
            <a:pPr indent="0" lvl="0" marL="0" rtl="0" algn="ctr">
              <a:spcBef>
                <a:spcPts val="1000"/>
              </a:spcBef>
              <a:spcAft>
                <a:spcPts val="0"/>
              </a:spcAft>
              <a:buClr>
                <a:schemeClr val="dk1"/>
              </a:buClr>
              <a:buSzPts val="1100"/>
              <a:buFont typeface="Arial"/>
              <a:buNone/>
            </a:pPr>
            <a:r>
              <a:rPr lang="en" sz="2400">
                <a:solidFill>
                  <a:schemeClr val="dk1"/>
                </a:solidFill>
                <a:latin typeface="Roboto"/>
                <a:ea typeface="Roboto"/>
                <a:cs typeface="Roboto"/>
                <a:sym typeface="Roboto"/>
              </a:rPr>
              <a:t>(negation: ! or </a:t>
            </a:r>
            <a:r>
              <a:rPr lang="en" sz="2400">
                <a:solidFill>
                  <a:srgbClr val="0A0A0A"/>
                </a:solidFill>
                <a:latin typeface="Roboto"/>
                <a:ea typeface="Roboto"/>
                <a:cs typeface="Roboto"/>
                <a:sym typeface="Roboto"/>
              </a:rPr>
              <a:t>¬)</a:t>
            </a:r>
            <a:endParaRPr sz="2400">
              <a:solidFill>
                <a:srgbClr val="595959"/>
              </a:solidFill>
              <a:latin typeface="Roboto"/>
              <a:ea typeface="Roboto"/>
              <a:cs typeface="Roboto"/>
              <a:sym typeface="Roboto"/>
            </a:endParaRPr>
          </a:p>
        </p:txBody>
      </p:sp>
      <p:graphicFrame>
        <p:nvGraphicFramePr>
          <p:cNvPr id="111" name="Google Shape;111;p18"/>
          <p:cNvGraphicFramePr/>
          <p:nvPr/>
        </p:nvGraphicFramePr>
        <p:xfrm>
          <a:off x="3819675" y="2571750"/>
          <a:ext cx="3000000" cy="3000000"/>
        </p:xfrm>
        <a:graphic>
          <a:graphicData uri="http://schemas.openxmlformats.org/drawingml/2006/table">
            <a:tbl>
              <a:tblPr>
                <a:noFill/>
                <a:tableStyleId>{89B876C5-B15F-415F-A78E-B4E078D57D81}</a:tableStyleId>
              </a:tblPr>
              <a:tblGrid>
                <a:gridCol w="1573075"/>
                <a:gridCol w="1573075"/>
              </a:tblGrid>
              <a:tr h="242950">
                <a:tc>
                  <a:txBody>
                    <a:bodyPr/>
                    <a:lstStyle/>
                    <a:p>
                      <a:pPr indent="0" lvl="0" marL="0" rtl="0" algn="ctr">
                        <a:spcBef>
                          <a:spcPts val="0"/>
                        </a:spcBef>
                        <a:spcAft>
                          <a:spcPts val="0"/>
                        </a:spcAft>
                        <a:buNone/>
                      </a:pPr>
                      <a:r>
                        <a:rPr lang="en"/>
                        <a:t>input</a:t>
                      </a:r>
                      <a:endParaRPr/>
                    </a:p>
                  </a:txBody>
                  <a:tcPr marT="91425" marB="91425" marR="91425" marL="91425">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tcPr>
                </a:tc>
                <a:tc>
                  <a:txBody>
                    <a:bodyPr/>
                    <a:lstStyle/>
                    <a:p>
                      <a:pPr indent="0" lvl="0" marL="0" rtl="0" algn="ctr">
                        <a:spcBef>
                          <a:spcPts val="0"/>
                        </a:spcBef>
                        <a:spcAft>
                          <a:spcPts val="0"/>
                        </a:spcAft>
                        <a:buNone/>
                      </a:pPr>
                      <a:r>
                        <a:rPr lang="en"/>
                        <a:t>output</a:t>
                      </a:r>
                      <a:endParaRPr/>
                    </a:p>
                  </a:txBody>
                  <a:tcPr marT="91425" marB="91425" marR="91425" marL="91425">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tcPr>
                </a:tc>
              </a:tr>
              <a:tr h="242950">
                <a:tc>
                  <a:txBody>
                    <a:bodyPr/>
                    <a:lstStyle/>
                    <a:p>
                      <a:pPr indent="0" lvl="0" marL="0" rtl="0" algn="ctr">
                        <a:spcBef>
                          <a:spcPts val="0"/>
                        </a:spcBef>
                        <a:spcAft>
                          <a:spcPts val="0"/>
                        </a:spcAft>
                        <a:buNone/>
                      </a:pPr>
                      <a:r>
                        <a:rPr b="1" lang="en"/>
                        <a:t>A</a:t>
                      </a:r>
                      <a:endParaRPr b="1"/>
                    </a:p>
                  </a:txBody>
                  <a:tcPr marT="91425" marB="91425" marR="91425" marL="91425"/>
                </a:tc>
                <a:tc>
                  <a:txBody>
                    <a:bodyPr/>
                    <a:lstStyle/>
                    <a:p>
                      <a:pPr indent="0" lvl="0" marL="0" rtl="0" algn="ctr">
                        <a:spcBef>
                          <a:spcPts val="0"/>
                        </a:spcBef>
                        <a:spcAft>
                          <a:spcPts val="0"/>
                        </a:spcAft>
                        <a:buNone/>
                      </a:pPr>
                      <a:r>
                        <a:rPr b="1" lang="en"/>
                        <a:t>NOT A</a:t>
                      </a:r>
                      <a:endParaRPr b="1"/>
                    </a:p>
                  </a:txBody>
                  <a:tcPr marT="91425" marB="91425" marR="91425" marL="91425"/>
                </a:tc>
              </a:tr>
              <a:tr h="242950">
                <a:tc>
                  <a:txBody>
                    <a:bodyPr/>
                    <a:lstStyle/>
                    <a:p>
                      <a:pPr indent="0" lvl="0" marL="0" rtl="0" algn="ctr">
                        <a:spcBef>
                          <a:spcPts val="0"/>
                        </a:spcBef>
                        <a:spcAft>
                          <a:spcPts val="0"/>
                        </a:spcAft>
                        <a:buNone/>
                      </a:pPr>
                      <a:r>
                        <a:rPr b="1" lang="en"/>
                        <a:t>F</a:t>
                      </a:r>
                      <a:endParaRPr b="1"/>
                    </a:p>
                  </a:txBody>
                  <a:tcPr marT="91425" marB="91425" marR="91425" marL="91425">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solidFill>
                      <a:schemeClr val="lt2"/>
                    </a:solidFill>
                  </a:tcPr>
                </a:tc>
              </a:tr>
              <a:tr h="242950">
                <a:tc>
                  <a:txBody>
                    <a:bodyPr/>
                    <a:lstStyle/>
                    <a:p>
                      <a:pPr indent="0" lvl="0" marL="0" rtl="0" algn="ctr">
                        <a:spcBef>
                          <a:spcPts val="0"/>
                        </a:spcBef>
                        <a:spcAft>
                          <a:spcPts val="0"/>
                        </a:spcAft>
                        <a:buNone/>
                      </a:pPr>
                      <a:r>
                        <a:rPr b="1" lang="en"/>
                        <a:t>T</a:t>
                      </a:r>
                      <a:endParaRPr b="1"/>
                    </a:p>
                  </a:txBody>
                  <a:tcPr marT="91425" marB="91425" marR="91425" marL="91425">
                    <a:solidFill>
                      <a:schemeClr val="lt2"/>
                    </a:solidFill>
                  </a:tcPr>
                </a:tc>
                <a:tc>
                  <a:txBody>
                    <a:bodyPr/>
                    <a:lstStyle/>
                    <a:p>
                      <a:pPr indent="0" lvl="0" marL="0" rtl="0" algn="ctr">
                        <a:spcBef>
                          <a:spcPts val="0"/>
                        </a:spcBef>
                        <a:spcAft>
                          <a:spcPts val="0"/>
                        </a:spcAft>
                        <a:buNone/>
                      </a:pPr>
                      <a:r>
                        <a:t/>
                      </a:r>
                      <a:endParaRPr b="1"/>
                    </a:p>
                  </a:txBody>
                  <a:tcPr marT="91425" marB="91425" marR="91425" marL="91425">
                    <a:solidFill>
                      <a:schemeClr val="lt2"/>
                    </a:solidFill>
                  </a:tcPr>
                </a:tc>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5" name="Shape 115"/>
        <p:cNvGrpSpPr/>
        <p:nvPr/>
      </p:nvGrpSpPr>
      <p:grpSpPr>
        <a:xfrm>
          <a:off x="0" y="0"/>
          <a:ext cx="0" cy="0"/>
          <a:chOff x="0" y="0"/>
          <a:chExt cx="0" cy="0"/>
        </a:xfrm>
      </p:grpSpPr>
      <p:sp>
        <p:nvSpPr>
          <p:cNvPr id="116" name="Google Shape;116;p19"/>
          <p:cNvSpPr/>
          <p:nvPr/>
        </p:nvSpPr>
        <p:spPr>
          <a:xfrm>
            <a:off x="0" y="0"/>
            <a:ext cx="2235300" cy="5143500"/>
          </a:xfrm>
          <a:prstGeom prst="rect">
            <a:avLst/>
          </a:prstGeom>
          <a:solidFill>
            <a:srgbClr val="000000"/>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117" name="Google Shape;117;p19"/>
          <p:cNvSpPr txBox="1"/>
          <p:nvPr/>
        </p:nvSpPr>
        <p:spPr>
          <a:xfrm>
            <a:off x="2265225" y="0"/>
            <a:ext cx="6879000" cy="650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800"/>
              </a:spcBef>
              <a:spcAft>
                <a:spcPts val="400"/>
              </a:spcAft>
              <a:buNone/>
            </a:pPr>
            <a:r>
              <a:rPr lang="en" sz="3200">
                <a:solidFill>
                  <a:srgbClr val="000000"/>
                </a:solidFill>
                <a:latin typeface="Roboto"/>
                <a:ea typeface="Roboto"/>
                <a:cs typeface="Roboto"/>
                <a:sym typeface="Roboto"/>
              </a:rPr>
              <a:t>Next Time</a:t>
            </a:r>
            <a:endParaRPr sz="3200">
              <a:solidFill>
                <a:srgbClr val="000000"/>
              </a:solidFill>
              <a:latin typeface="Roboto"/>
              <a:ea typeface="Roboto"/>
              <a:cs typeface="Roboto"/>
              <a:sym typeface="Roboto"/>
            </a:endParaRPr>
          </a:p>
        </p:txBody>
      </p:sp>
      <p:sp>
        <p:nvSpPr>
          <p:cNvPr id="118" name="Google Shape;118;p19"/>
          <p:cNvSpPr txBox="1"/>
          <p:nvPr/>
        </p:nvSpPr>
        <p:spPr>
          <a:xfrm>
            <a:off x="2369700" y="1480200"/>
            <a:ext cx="6774300" cy="9342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0"/>
              </a:spcAft>
              <a:buNone/>
            </a:pPr>
            <a:r>
              <a:t/>
            </a:r>
            <a:endParaRPr sz="1800">
              <a:solidFill>
                <a:schemeClr val="dk1"/>
              </a:solidFill>
            </a:endParaRPr>
          </a:p>
          <a:p>
            <a:pPr indent="0" lvl="0" marL="0" rtl="0" algn="l">
              <a:lnSpc>
                <a:spcPct val="115000"/>
              </a:lnSpc>
              <a:spcBef>
                <a:spcPts val="1200"/>
              </a:spcBef>
              <a:spcAft>
                <a:spcPts val="1200"/>
              </a:spcAft>
              <a:buNone/>
            </a:pPr>
            <a:r>
              <a:rPr lang="en" sz="1800">
                <a:solidFill>
                  <a:schemeClr val="dk1"/>
                </a:solidFill>
              </a:rPr>
              <a:t>NOT flips the outcome.</a:t>
            </a:r>
            <a:endParaRPr sz="1800">
              <a:latin typeface="Roboto"/>
              <a:ea typeface="Roboto"/>
              <a:cs typeface="Roboto"/>
              <a:sym typeface="Roboto"/>
            </a:endParaRPr>
          </a:p>
        </p:txBody>
      </p:sp>
      <p:pic>
        <p:nvPicPr>
          <p:cNvPr id="119" name="Google Shape;119;p19" title="hpa-logo-red.png"/>
          <p:cNvPicPr preferRelativeResize="0"/>
          <p:nvPr/>
        </p:nvPicPr>
        <p:blipFill>
          <a:blip r:embed="rId3">
            <a:alphaModFix/>
          </a:blip>
          <a:stretch>
            <a:fillRect/>
          </a:stretch>
        </p:blipFill>
        <p:spPr>
          <a:xfrm>
            <a:off x="0" y="0"/>
            <a:ext cx="2192614" cy="867301"/>
          </a:xfrm>
          <a:prstGeom prst="rect">
            <a:avLst/>
          </a:prstGeom>
          <a:noFill/>
          <a:ln>
            <a:noFill/>
          </a:ln>
        </p:spPr>
      </p:pic>
      <p:sp>
        <p:nvSpPr>
          <p:cNvPr id="120" name="Google Shape;120;p19"/>
          <p:cNvSpPr txBox="1"/>
          <p:nvPr/>
        </p:nvSpPr>
        <p:spPr>
          <a:xfrm>
            <a:off x="2253719" y="0"/>
            <a:ext cx="6909000" cy="867300"/>
          </a:xfrm>
          <a:prstGeom prst="rect">
            <a:avLst/>
          </a:prstGeom>
          <a:solidFill>
            <a:schemeClr val="lt2"/>
          </a:solidFill>
          <a:ln>
            <a:noFill/>
          </a:ln>
        </p:spPr>
        <p:txBody>
          <a:bodyPr anchorCtr="0" anchor="b" bIns="91425" lIns="91425" spcFirstLastPara="1" rIns="91425" wrap="square" tIns="91425">
            <a:noAutofit/>
          </a:bodyPr>
          <a:lstStyle/>
          <a:p>
            <a:pPr indent="0" lvl="0" marL="0" rtl="0" algn="ctr">
              <a:spcBef>
                <a:spcPts val="1000"/>
              </a:spcBef>
              <a:spcAft>
                <a:spcPts val="0"/>
              </a:spcAft>
              <a:buNone/>
            </a:pPr>
            <a:r>
              <a:rPr lang="en" sz="3200">
                <a:latin typeface="Roboto"/>
                <a:ea typeface="Roboto"/>
                <a:cs typeface="Roboto"/>
                <a:sym typeface="Roboto"/>
              </a:rPr>
              <a:t>Operator: </a:t>
            </a:r>
            <a:r>
              <a:rPr b="1" lang="en" sz="3200">
                <a:latin typeface="Roboto"/>
                <a:ea typeface="Roboto"/>
                <a:cs typeface="Roboto"/>
                <a:sym typeface="Roboto"/>
              </a:rPr>
              <a:t>NOT</a:t>
            </a:r>
            <a:r>
              <a:rPr lang="en" sz="3200">
                <a:latin typeface="Roboto"/>
                <a:ea typeface="Roboto"/>
                <a:cs typeface="Roboto"/>
                <a:sym typeface="Roboto"/>
              </a:rPr>
              <a:t> </a:t>
            </a:r>
            <a:endParaRPr sz="3200">
              <a:solidFill>
                <a:srgbClr val="000000"/>
              </a:solidFill>
              <a:latin typeface="Roboto"/>
              <a:ea typeface="Roboto"/>
              <a:cs typeface="Roboto"/>
              <a:sym typeface="Roboto"/>
            </a:endParaRPr>
          </a:p>
        </p:txBody>
      </p:sp>
      <p:sp>
        <p:nvSpPr>
          <p:cNvPr id="121" name="Google Shape;121;p19"/>
          <p:cNvSpPr txBox="1"/>
          <p:nvPr/>
        </p:nvSpPr>
        <p:spPr>
          <a:xfrm>
            <a:off x="2246244" y="867300"/>
            <a:ext cx="6909000" cy="612900"/>
          </a:xfrm>
          <a:prstGeom prst="rect">
            <a:avLst/>
          </a:prstGeom>
          <a:solidFill>
            <a:srgbClr val="EEEEEE"/>
          </a:solidFill>
          <a:ln>
            <a:noFill/>
          </a:ln>
        </p:spPr>
        <p:txBody>
          <a:bodyPr anchorCtr="0" anchor="t" bIns="91425" lIns="91425" spcFirstLastPara="1" rIns="91425" wrap="square" tIns="91425">
            <a:normAutofit/>
          </a:bodyPr>
          <a:lstStyle/>
          <a:p>
            <a:pPr indent="0" lvl="0" marL="0" rtl="0" algn="ctr">
              <a:spcBef>
                <a:spcPts val="1000"/>
              </a:spcBef>
              <a:spcAft>
                <a:spcPts val="0"/>
              </a:spcAft>
              <a:buClr>
                <a:schemeClr val="dk1"/>
              </a:buClr>
              <a:buSzPts val="1100"/>
              <a:buFont typeface="Arial"/>
              <a:buNone/>
            </a:pPr>
            <a:r>
              <a:rPr lang="en" sz="2400">
                <a:solidFill>
                  <a:schemeClr val="dk1"/>
                </a:solidFill>
                <a:latin typeface="Roboto"/>
                <a:ea typeface="Roboto"/>
                <a:cs typeface="Roboto"/>
                <a:sym typeface="Roboto"/>
              </a:rPr>
              <a:t>(negation: ! or </a:t>
            </a:r>
            <a:r>
              <a:rPr lang="en" sz="2400">
                <a:solidFill>
                  <a:srgbClr val="0A0A0A"/>
                </a:solidFill>
                <a:latin typeface="Roboto"/>
                <a:ea typeface="Roboto"/>
                <a:cs typeface="Roboto"/>
                <a:sym typeface="Roboto"/>
              </a:rPr>
              <a:t>¬)</a:t>
            </a:r>
            <a:endParaRPr sz="2400">
              <a:solidFill>
                <a:srgbClr val="595959"/>
              </a:solidFill>
              <a:latin typeface="Roboto"/>
              <a:ea typeface="Roboto"/>
              <a:cs typeface="Roboto"/>
              <a:sym typeface="Roboto"/>
            </a:endParaRPr>
          </a:p>
        </p:txBody>
      </p:sp>
      <p:graphicFrame>
        <p:nvGraphicFramePr>
          <p:cNvPr id="122" name="Google Shape;122;p19"/>
          <p:cNvGraphicFramePr/>
          <p:nvPr/>
        </p:nvGraphicFramePr>
        <p:xfrm>
          <a:off x="3819675" y="2571750"/>
          <a:ext cx="3000000" cy="3000000"/>
        </p:xfrm>
        <a:graphic>
          <a:graphicData uri="http://schemas.openxmlformats.org/drawingml/2006/table">
            <a:tbl>
              <a:tblPr>
                <a:noFill/>
                <a:tableStyleId>{89B876C5-B15F-415F-A78E-B4E078D57D81}</a:tableStyleId>
              </a:tblPr>
              <a:tblGrid>
                <a:gridCol w="1573075"/>
                <a:gridCol w="1573075"/>
              </a:tblGrid>
              <a:tr h="242950">
                <a:tc>
                  <a:txBody>
                    <a:bodyPr/>
                    <a:lstStyle/>
                    <a:p>
                      <a:pPr indent="0" lvl="0" marL="0" rtl="0" algn="ctr">
                        <a:spcBef>
                          <a:spcPts val="0"/>
                        </a:spcBef>
                        <a:spcAft>
                          <a:spcPts val="0"/>
                        </a:spcAft>
                        <a:buNone/>
                      </a:pPr>
                      <a:r>
                        <a:rPr lang="en"/>
                        <a:t>input</a:t>
                      </a:r>
                      <a:endParaRPr/>
                    </a:p>
                  </a:txBody>
                  <a:tcPr marT="91425" marB="91425" marR="91425" marL="91425">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tcPr>
                </a:tc>
                <a:tc>
                  <a:txBody>
                    <a:bodyPr/>
                    <a:lstStyle/>
                    <a:p>
                      <a:pPr indent="0" lvl="0" marL="0" rtl="0" algn="ctr">
                        <a:spcBef>
                          <a:spcPts val="0"/>
                        </a:spcBef>
                        <a:spcAft>
                          <a:spcPts val="0"/>
                        </a:spcAft>
                        <a:buNone/>
                      </a:pPr>
                      <a:r>
                        <a:rPr lang="en"/>
                        <a:t>output</a:t>
                      </a:r>
                      <a:endParaRPr/>
                    </a:p>
                  </a:txBody>
                  <a:tcPr marT="91425" marB="91425" marR="91425" marL="91425">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tcPr>
                </a:tc>
              </a:tr>
              <a:tr h="242950">
                <a:tc>
                  <a:txBody>
                    <a:bodyPr/>
                    <a:lstStyle/>
                    <a:p>
                      <a:pPr indent="0" lvl="0" marL="0" rtl="0" algn="ctr">
                        <a:spcBef>
                          <a:spcPts val="0"/>
                        </a:spcBef>
                        <a:spcAft>
                          <a:spcPts val="0"/>
                        </a:spcAft>
                        <a:buNone/>
                      </a:pPr>
                      <a:r>
                        <a:rPr b="1" lang="en"/>
                        <a:t>A</a:t>
                      </a:r>
                      <a:endParaRPr b="1"/>
                    </a:p>
                  </a:txBody>
                  <a:tcPr marT="91425" marB="91425" marR="91425" marL="91425"/>
                </a:tc>
                <a:tc>
                  <a:txBody>
                    <a:bodyPr/>
                    <a:lstStyle/>
                    <a:p>
                      <a:pPr indent="0" lvl="0" marL="0" rtl="0" algn="ctr">
                        <a:spcBef>
                          <a:spcPts val="0"/>
                        </a:spcBef>
                        <a:spcAft>
                          <a:spcPts val="0"/>
                        </a:spcAft>
                        <a:buNone/>
                      </a:pPr>
                      <a:r>
                        <a:rPr b="1" lang="en"/>
                        <a:t>NOT A</a:t>
                      </a:r>
                      <a:endParaRPr b="1"/>
                    </a:p>
                  </a:txBody>
                  <a:tcPr marT="91425" marB="91425" marR="91425" marL="91425"/>
                </a:tc>
              </a:tr>
              <a:tr h="242950">
                <a:tc>
                  <a:txBody>
                    <a:bodyPr/>
                    <a:lstStyle/>
                    <a:p>
                      <a:pPr indent="0" lvl="0" marL="0" rtl="0" algn="ctr">
                        <a:spcBef>
                          <a:spcPts val="0"/>
                        </a:spcBef>
                        <a:spcAft>
                          <a:spcPts val="0"/>
                        </a:spcAft>
                        <a:buNone/>
                      </a:pPr>
                      <a:r>
                        <a:rPr b="1" lang="en"/>
                        <a:t>F</a:t>
                      </a:r>
                      <a:endParaRPr b="1"/>
                    </a:p>
                  </a:txBody>
                  <a:tcPr marT="91425" marB="91425" marR="91425" marL="91425">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solidFill>
                      <a:schemeClr val="lt2"/>
                    </a:solidFill>
                  </a:tcPr>
                </a:tc>
              </a:tr>
              <a:tr h="242950">
                <a:tc>
                  <a:txBody>
                    <a:bodyPr/>
                    <a:lstStyle/>
                    <a:p>
                      <a:pPr indent="0" lvl="0" marL="0" rtl="0" algn="ctr">
                        <a:spcBef>
                          <a:spcPts val="0"/>
                        </a:spcBef>
                        <a:spcAft>
                          <a:spcPts val="0"/>
                        </a:spcAft>
                        <a:buNone/>
                      </a:pPr>
                      <a:r>
                        <a:rPr b="1" lang="en"/>
                        <a:t>T</a:t>
                      </a:r>
                      <a:endParaRPr b="1"/>
                    </a:p>
                  </a:txBody>
                  <a:tcPr marT="91425" marB="91425" marR="91425" marL="91425">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solidFill>
                      <a:schemeClr val="lt2"/>
                    </a:solidFill>
                  </a:tcPr>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6" name="Shape 126"/>
        <p:cNvGrpSpPr/>
        <p:nvPr/>
      </p:nvGrpSpPr>
      <p:grpSpPr>
        <a:xfrm>
          <a:off x="0" y="0"/>
          <a:ext cx="0" cy="0"/>
          <a:chOff x="0" y="0"/>
          <a:chExt cx="0" cy="0"/>
        </a:xfrm>
      </p:grpSpPr>
      <p:sp>
        <p:nvSpPr>
          <p:cNvPr id="127" name="Google Shape;127;p20"/>
          <p:cNvSpPr/>
          <p:nvPr/>
        </p:nvSpPr>
        <p:spPr>
          <a:xfrm>
            <a:off x="0" y="0"/>
            <a:ext cx="2235300" cy="5143500"/>
          </a:xfrm>
          <a:prstGeom prst="rect">
            <a:avLst/>
          </a:prstGeom>
          <a:solidFill>
            <a:srgbClr val="000000"/>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128" name="Google Shape;128;p20"/>
          <p:cNvSpPr txBox="1"/>
          <p:nvPr/>
        </p:nvSpPr>
        <p:spPr>
          <a:xfrm>
            <a:off x="2265225" y="0"/>
            <a:ext cx="6879000" cy="650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800"/>
              </a:spcBef>
              <a:spcAft>
                <a:spcPts val="400"/>
              </a:spcAft>
              <a:buNone/>
            </a:pPr>
            <a:r>
              <a:rPr lang="en" sz="3200">
                <a:solidFill>
                  <a:srgbClr val="000000"/>
                </a:solidFill>
                <a:latin typeface="Roboto"/>
                <a:ea typeface="Roboto"/>
                <a:cs typeface="Roboto"/>
                <a:sym typeface="Roboto"/>
              </a:rPr>
              <a:t>Next Time</a:t>
            </a:r>
            <a:endParaRPr sz="3200">
              <a:solidFill>
                <a:srgbClr val="000000"/>
              </a:solidFill>
              <a:latin typeface="Roboto"/>
              <a:ea typeface="Roboto"/>
              <a:cs typeface="Roboto"/>
              <a:sym typeface="Roboto"/>
            </a:endParaRPr>
          </a:p>
        </p:txBody>
      </p:sp>
      <p:sp>
        <p:nvSpPr>
          <p:cNvPr id="129" name="Google Shape;129;p20"/>
          <p:cNvSpPr txBox="1"/>
          <p:nvPr/>
        </p:nvSpPr>
        <p:spPr>
          <a:xfrm>
            <a:off x="2369700" y="1469199"/>
            <a:ext cx="6774300" cy="4617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1200"/>
              </a:spcAft>
              <a:buNone/>
            </a:pPr>
            <a:r>
              <a:rPr b="1" lang="en" sz="1800">
                <a:solidFill>
                  <a:schemeClr val="dk1"/>
                </a:solidFill>
              </a:rPr>
              <a:t>AND</a:t>
            </a:r>
            <a:r>
              <a:rPr lang="en" sz="1800">
                <a:solidFill>
                  <a:schemeClr val="dk1"/>
                </a:solidFill>
              </a:rPr>
              <a:t> requires both inputs be True.</a:t>
            </a:r>
            <a:endParaRPr sz="1800">
              <a:latin typeface="Roboto"/>
              <a:ea typeface="Roboto"/>
              <a:cs typeface="Roboto"/>
              <a:sym typeface="Roboto"/>
            </a:endParaRPr>
          </a:p>
        </p:txBody>
      </p:sp>
      <p:pic>
        <p:nvPicPr>
          <p:cNvPr id="130" name="Google Shape;130;p20" title="hpa-logo-red.png"/>
          <p:cNvPicPr preferRelativeResize="0"/>
          <p:nvPr/>
        </p:nvPicPr>
        <p:blipFill>
          <a:blip r:embed="rId3">
            <a:alphaModFix/>
          </a:blip>
          <a:stretch>
            <a:fillRect/>
          </a:stretch>
        </p:blipFill>
        <p:spPr>
          <a:xfrm>
            <a:off x="0" y="0"/>
            <a:ext cx="2192614" cy="867301"/>
          </a:xfrm>
          <a:prstGeom prst="rect">
            <a:avLst/>
          </a:prstGeom>
          <a:noFill/>
          <a:ln>
            <a:noFill/>
          </a:ln>
        </p:spPr>
      </p:pic>
      <p:sp>
        <p:nvSpPr>
          <p:cNvPr id="131" name="Google Shape;131;p20"/>
          <p:cNvSpPr txBox="1"/>
          <p:nvPr/>
        </p:nvSpPr>
        <p:spPr>
          <a:xfrm>
            <a:off x="2253719" y="0"/>
            <a:ext cx="6909000" cy="867300"/>
          </a:xfrm>
          <a:prstGeom prst="rect">
            <a:avLst/>
          </a:prstGeom>
          <a:solidFill>
            <a:srgbClr val="EEEEEE"/>
          </a:solidFill>
          <a:ln>
            <a:noFill/>
          </a:ln>
        </p:spPr>
        <p:txBody>
          <a:bodyPr anchorCtr="0" anchor="b" bIns="91425" lIns="91425" spcFirstLastPara="1" rIns="91425" wrap="square" tIns="91425">
            <a:noAutofit/>
          </a:bodyPr>
          <a:lstStyle/>
          <a:p>
            <a:pPr indent="0" lvl="0" marL="0" rtl="0" algn="ctr">
              <a:spcBef>
                <a:spcPts val="1000"/>
              </a:spcBef>
              <a:spcAft>
                <a:spcPts val="0"/>
              </a:spcAft>
              <a:buNone/>
            </a:pPr>
            <a:r>
              <a:rPr lang="en" sz="3200">
                <a:latin typeface="Roboto"/>
                <a:ea typeface="Roboto"/>
                <a:cs typeface="Roboto"/>
                <a:sym typeface="Roboto"/>
              </a:rPr>
              <a:t>Operator: </a:t>
            </a:r>
            <a:r>
              <a:rPr b="1" lang="en" sz="3200">
                <a:latin typeface="Roboto"/>
                <a:ea typeface="Roboto"/>
                <a:cs typeface="Roboto"/>
                <a:sym typeface="Roboto"/>
              </a:rPr>
              <a:t>AND </a:t>
            </a:r>
            <a:endParaRPr sz="3200">
              <a:solidFill>
                <a:srgbClr val="000000"/>
              </a:solidFill>
              <a:latin typeface="Roboto"/>
              <a:ea typeface="Roboto"/>
              <a:cs typeface="Roboto"/>
              <a:sym typeface="Roboto"/>
            </a:endParaRPr>
          </a:p>
        </p:txBody>
      </p:sp>
      <p:graphicFrame>
        <p:nvGraphicFramePr>
          <p:cNvPr id="132" name="Google Shape;132;p20"/>
          <p:cNvGraphicFramePr/>
          <p:nvPr/>
        </p:nvGraphicFramePr>
        <p:xfrm>
          <a:off x="3754025" y="1985049"/>
          <a:ext cx="3000000" cy="3000000"/>
        </p:xfrm>
        <a:graphic>
          <a:graphicData uri="http://schemas.openxmlformats.org/drawingml/2006/table">
            <a:tbl>
              <a:tblPr>
                <a:noFill/>
                <a:tableStyleId>{89B876C5-B15F-415F-A78E-B4E078D57D81}</a:tableStyleId>
              </a:tblPr>
              <a:tblGrid>
                <a:gridCol w="1048725"/>
                <a:gridCol w="1048725"/>
                <a:gridCol w="1048725"/>
              </a:tblGrid>
              <a:tr h="242950">
                <a:tc gridSpan="2">
                  <a:txBody>
                    <a:bodyPr/>
                    <a:lstStyle/>
                    <a:p>
                      <a:pPr indent="0" lvl="0" marL="0" rtl="0" algn="ctr">
                        <a:spcBef>
                          <a:spcPts val="0"/>
                        </a:spcBef>
                        <a:spcAft>
                          <a:spcPts val="0"/>
                        </a:spcAft>
                        <a:buNone/>
                      </a:pPr>
                      <a:r>
                        <a:rPr lang="en"/>
                        <a:t>input</a:t>
                      </a:r>
                      <a:endParaRPr/>
                    </a:p>
                  </a:txBody>
                  <a:tcPr marT="91425" marB="91425" marR="91425" marL="91425">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tcPr>
                </a:tc>
                <a:tc hMerge="1"/>
                <a:tc>
                  <a:txBody>
                    <a:bodyPr/>
                    <a:lstStyle/>
                    <a:p>
                      <a:pPr indent="0" lvl="0" marL="0" rtl="0" algn="ctr">
                        <a:spcBef>
                          <a:spcPts val="0"/>
                        </a:spcBef>
                        <a:spcAft>
                          <a:spcPts val="0"/>
                        </a:spcAft>
                        <a:buNone/>
                      </a:pPr>
                      <a:r>
                        <a:rPr lang="en"/>
                        <a:t>output</a:t>
                      </a:r>
                      <a:endParaRPr/>
                    </a:p>
                  </a:txBody>
                  <a:tcPr marT="91425" marB="91425" marR="91425" marL="91425">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tcPr>
                </a:tc>
              </a:tr>
              <a:tr h="242950">
                <a:tc>
                  <a:txBody>
                    <a:bodyPr/>
                    <a:lstStyle/>
                    <a:p>
                      <a:pPr indent="0" lvl="0" marL="0" rtl="0" algn="ctr">
                        <a:spcBef>
                          <a:spcPts val="0"/>
                        </a:spcBef>
                        <a:spcAft>
                          <a:spcPts val="0"/>
                        </a:spcAft>
                        <a:buNone/>
                      </a:pPr>
                      <a:r>
                        <a:rPr b="1" lang="en"/>
                        <a:t>A</a:t>
                      </a:r>
                      <a:endParaRPr b="1"/>
                    </a:p>
                  </a:txBody>
                  <a:tcPr marT="91425" marB="91425" marR="91425" marL="91425"/>
                </a:tc>
                <a:tc>
                  <a:txBody>
                    <a:bodyPr/>
                    <a:lstStyle/>
                    <a:p>
                      <a:pPr indent="0" lvl="0" marL="0" rtl="0" algn="ctr">
                        <a:spcBef>
                          <a:spcPts val="0"/>
                        </a:spcBef>
                        <a:spcAft>
                          <a:spcPts val="0"/>
                        </a:spcAft>
                        <a:buNone/>
                      </a:pPr>
                      <a:r>
                        <a:rPr b="1" lang="en"/>
                        <a:t>B</a:t>
                      </a:r>
                      <a:endParaRPr b="1"/>
                    </a:p>
                  </a:txBody>
                  <a:tcPr marT="91425" marB="91425" marR="91425" marL="91425"/>
                </a:tc>
                <a:tc>
                  <a:txBody>
                    <a:bodyPr/>
                    <a:lstStyle/>
                    <a:p>
                      <a:pPr indent="0" lvl="0" marL="0" rtl="0" algn="ctr">
                        <a:spcBef>
                          <a:spcPts val="0"/>
                        </a:spcBef>
                        <a:spcAft>
                          <a:spcPts val="0"/>
                        </a:spcAft>
                        <a:buNone/>
                      </a:pPr>
                      <a:r>
                        <a:rPr b="1" lang="en"/>
                        <a:t>A </a:t>
                      </a:r>
                      <a:r>
                        <a:rPr b="1" lang="en"/>
                        <a:t>AND B</a:t>
                      </a:r>
                      <a:endParaRPr b="1"/>
                    </a:p>
                  </a:txBody>
                  <a:tcPr marT="91425" marB="91425" marR="91425" marL="91425"/>
                </a:tc>
              </a:tr>
              <a:tr h="242950">
                <a:tc>
                  <a:txBody>
                    <a:bodyPr/>
                    <a:lstStyle/>
                    <a:p>
                      <a:pPr indent="0" lvl="0" marL="0" rtl="0" algn="ctr">
                        <a:spcBef>
                          <a:spcPts val="0"/>
                        </a:spcBef>
                        <a:spcAft>
                          <a:spcPts val="0"/>
                        </a:spcAft>
                        <a:buNone/>
                      </a:pPr>
                      <a:r>
                        <a:rPr b="1" lang="en"/>
                        <a:t>F</a:t>
                      </a:r>
                      <a:endParaRPr b="1"/>
                    </a:p>
                  </a:txBody>
                  <a:tcPr marT="91425" marB="91425" marR="91425" marL="91425">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solidFill>
                      <a:schemeClr val="lt2"/>
                    </a:solidFill>
                  </a:tcPr>
                </a:tc>
                <a:tc>
                  <a:txBody>
                    <a:bodyPr/>
                    <a:lstStyle/>
                    <a:p>
                      <a:pPr indent="0" lvl="0" marL="0" rtl="0" algn="ctr">
                        <a:spcBef>
                          <a:spcPts val="0"/>
                        </a:spcBef>
                        <a:spcAft>
                          <a:spcPts val="0"/>
                        </a:spcAft>
                        <a:buNone/>
                      </a:pPr>
                      <a:r>
                        <a:t/>
                      </a:r>
                      <a:endParaRPr b="1"/>
                    </a:p>
                  </a:txBody>
                  <a:tcPr marT="91425" marB="91425" marR="91425" marL="91425">
                    <a:solidFill>
                      <a:schemeClr val="lt2"/>
                    </a:solidFill>
                  </a:tcPr>
                </a:tc>
              </a:tr>
              <a:tr h="242950">
                <a:tc>
                  <a:txBody>
                    <a:bodyPr/>
                    <a:lstStyle/>
                    <a:p>
                      <a:pPr indent="0" lvl="0" marL="0" rtl="0" algn="ctr">
                        <a:spcBef>
                          <a:spcPts val="0"/>
                        </a:spcBef>
                        <a:spcAft>
                          <a:spcPts val="0"/>
                        </a:spcAft>
                        <a:buNone/>
                      </a:pPr>
                      <a:r>
                        <a:rPr b="1" lang="en"/>
                        <a:t>F</a:t>
                      </a:r>
                      <a:endParaRPr b="1"/>
                    </a:p>
                  </a:txBody>
                  <a:tcPr marT="91425" marB="91425" marR="91425" marL="91425">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solidFill>
                      <a:schemeClr val="lt2"/>
                    </a:solidFill>
                  </a:tcPr>
                </a:tc>
                <a:tc>
                  <a:txBody>
                    <a:bodyPr/>
                    <a:lstStyle/>
                    <a:p>
                      <a:pPr indent="0" lvl="0" marL="0" rtl="0" algn="ctr">
                        <a:spcBef>
                          <a:spcPts val="0"/>
                        </a:spcBef>
                        <a:spcAft>
                          <a:spcPts val="0"/>
                        </a:spcAft>
                        <a:buNone/>
                      </a:pPr>
                      <a:r>
                        <a:t/>
                      </a:r>
                      <a:endParaRPr b="1"/>
                    </a:p>
                  </a:txBody>
                  <a:tcPr marT="91425" marB="91425" marR="91425" marL="91425">
                    <a:solidFill>
                      <a:schemeClr val="lt2"/>
                    </a:solidFill>
                  </a:tcPr>
                </a:tc>
              </a:tr>
              <a:tr h="242950">
                <a:tc>
                  <a:txBody>
                    <a:bodyPr/>
                    <a:lstStyle/>
                    <a:p>
                      <a:pPr indent="0" lvl="0" marL="0" rtl="0" algn="ctr">
                        <a:spcBef>
                          <a:spcPts val="0"/>
                        </a:spcBef>
                        <a:spcAft>
                          <a:spcPts val="0"/>
                        </a:spcAft>
                        <a:buNone/>
                      </a:pPr>
                      <a:r>
                        <a:rPr b="1" lang="en"/>
                        <a:t>T</a:t>
                      </a:r>
                      <a:endParaRPr b="1"/>
                    </a:p>
                  </a:txBody>
                  <a:tcPr marT="91425" marB="91425" marR="91425" marL="91425">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solidFill>
                      <a:schemeClr val="lt2"/>
                    </a:solidFill>
                  </a:tcPr>
                </a:tc>
                <a:tc>
                  <a:txBody>
                    <a:bodyPr/>
                    <a:lstStyle/>
                    <a:p>
                      <a:pPr indent="0" lvl="0" marL="0" rtl="0" algn="ctr">
                        <a:spcBef>
                          <a:spcPts val="0"/>
                        </a:spcBef>
                        <a:spcAft>
                          <a:spcPts val="0"/>
                        </a:spcAft>
                        <a:buNone/>
                      </a:pPr>
                      <a:r>
                        <a:t/>
                      </a:r>
                      <a:endParaRPr b="1"/>
                    </a:p>
                  </a:txBody>
                  <a:tcPr marT="91425" marB="91425" marR="91425" marL="91425">
                    <a:solidFill>
                      <a:schemeClr val="lt2"/>
                    </a:solidFill>
                  </a:tcPr>
                </a:tc>
              </a:tr>
              <a:tr h="242950">
                <a:tc>
                  <a:txBody>
                    <a:bodyPr/>
                    <a:lstStyle/>
                    <a:p>
                      <a:pPr indent="0" lvl="0" marL="0" rtl="0" algn="ctr">
                        <a:spcBef>
                          <a:spcPts val="0"/>
                        </a:spcBef>
                        <a:spcAft>
                          <a:spcPts val="0"/>
                        </a:spcAft>
                        <a:buNone/>
                      </a:pPr>
                      <a:r>
                        <a:rPr b="1" lang="en"/>
                        <a:t>T</a:t>
                      </a:r>
                      <a:endParaRPr b="1"/>
                    </a:p>
                  </a:txBody>
                  <a:tcPr marT="91425" marB="91425" marR="91425" marL="91425">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solidFill>
                      <a:schemeClr val="lt2"/>
                    </a:solidFill>
                  </a:tcPr>
                </a:tc>
                <a:tc>
                  <a:txBody>
                    <a:bodyPr/>
                    <a:lstStyle/>
                    <a:p>
                      <a:pPr indent="0" lvl="0" marL="0" rtl="0" algn="ctr">
                        <a:spcBef>
                          <a:spcPts val="0"/>
                        </a:spcBef>
                        <a:spcAft>
                          <a:spcPts val="0"/>
                        </a:spcAft>
                        <a:buNone/>
                      </a:pPr>
                      <a:r>
                        <a:t/>
                      </a:r>
                      <a:endParaRPr b="1"/>
                    </a:p>
                  </a:txBody>
                  <a:tcPr marT="91425" marB="91425" marR="91425" marL="91425">
                    <a:solidFill>
                      <a:schemeClr val="lt2"/>
                    </a:solidFill>
                  </a:tcPr>
                </a:tc>
              </a:tr>
            </a:tbl>
          </a:graphicData>
        </a:graphic>
      </p:graphicFrame>
      <p:sp>
        <p:nvSpPr>
          <p:cNvPr id="133" name="Google Shape;133;p20"/>
          <p:cNvSpPr txBox="1"/>
          <p:nvPr/>
        </p:nvSpPr>
        <p:spPr>
          <a:xfrm>
            <a:off x="2495225" y="4362249"/>
            <a:ext cx="6667500" cy="805500"/>
          </a:xfrm>
          <a:prstGeom prst="rect">
            <a:avLst/>
          </a:prstGeom>
          <a:noFill/>
          <a:ln>
            <a:noFill/>
          </a:ln>
        </p:spPr>
        <p:txBody>
          <a:bodyPr anchorCtr="0" anchor="t" bIns="91425" lIns="91425" spcFirstLastPara="1" rIns="91425" wrap="square" tIns="91425">
            <a:spAutoFit/>
          </a:bodyPr>
          <a:lstStyle/>
          <a:p>
            <a:pPr indent="0" lvl="0" marL="0" rtl="0" algn="l">
              <a:lnSpc>
                <a:spcPct val="100000"/>
              </a:lnSpc>
              <a:spcBef>
                <a:spcPts val="1000"/>
              </a:spcBef>
              <a:spcAft>
                <a:spcPts val="0"/>
              </a:spcAft>
              <a:buNone/>
            </a:pPr>
            <a:r>
              <a:t/>
            </a:r>
            <a:endParaRPr sz="1800"/>
          </a:p>
          <a:p>
            <a:pPr indent="0" lvl="0" marL="0" rtl="0" algn="l">
              <a:lnSpc>
                <a:spcPct val="150000"/>
              </a:lnSpc>
              <a:spcBef>
                <a:spcPts val="1000"/>
              </a:spcBef>
              <a:spcAft>
                <a:spcPts val="0"/>
              </a:spcAft>
              <a:buNone/>
            </a:pPr>
            <a:r>
              <a:rPr lang="en"/>
              <a:t>eg.</a:t>
            </a:r>
            <a:r>
              <a:rPr lang="en"/>
              <a:t> </a:t>
            </a:r>
            <a:r>
              <a:rPr lang="en">
                <a:solidFill>
                  <a:schemeClr val="dk1"/>
                </a:solidFill>
              </a:rPr>
              <a:t>You can ride the roller coaster if you are tall enough </a:t>
            </a:r>
            <a:r>
              <a:rPr b="1" lang="en">
                <a:solidFill>
                  <a:schemeClr val="dk1"/>
                </a:solidFill>
              </a:rPr>
              <a:t>AND</a:t>
            </a:r>
            <a:r>
              <a:rPr lang="en">
                <a:solidFill>
                  <a:schemeClr val="dk1"/>
                </a:solidFill>
              </a:rPr>
              <a:t> you have a ticket.</a:t>
            </a:r>
            <a:endParaRPr/>
          </a:p>
        </p:txBody>
      </p:sp>
      <p:sp>
        <p:nvSpPr>
          <p:cNvPr id="134" name="Google Shape;134;p20"/>
          <p:cNvSpPr txBox="1"/>
          <p:nvPr/>
        </p:nvSpPr>
        <p:spPr>
          <a:xfrm>
            <a:off x="2246244" y="867300"/>
            <a:ext cx="6909000" cy="612900"/>
          </a:xfrm>
          <a:prstGeom prst="rect">
            <a:avLst/>
          </a:prstGeom>
          <a:solidFill>
            <a:srgbClr val="EEEEEE"/>
          </a:solidFill>
          <a:ln>
            <a:noFill/>
          </a:ln>
        </p:spPr>
        <p:txBody>
          <a:bodyPr anchorCtr="0" anchor="t" bIns="91425" lIns="91425" spcFirstLastPara="1" rIns="91425" wrap="square" tIns="91425">
            <a:normAutofit/>
          </a:bodyPr>
          <a:lstStyle/>
          <a:p>
            <a:pPr indent="0" lvl="0" marL="0" rtl="0" algn="ctr">
              <a:spcBef>
                <a:spcPts val="1000"/>
              </a:spcBef>
              <a:spcAft>
                <a:spcPts val="0"/>
              </a:spcAft>
              <a:buClr>
                <a:schemeClr val="dk1"/>
              </a:buClr>
              <a:buSzPts val="1100"/>
              <a:buFont typeface="Arial"/>
              <a:buNone/>
            </a:pPr>
            <a:r>
              <a:rPr lang="en" sz="2400">
                <a:solidFill>
                  <a:schemeClr val="dk1"/>
                </a:solidFill>
                <a:latin typeface="Roboto"/>
                <a:ea typeface="Roboto"/>
                <a:cs typeface="Roboto"/>
                <a:sym typeface="Roboto"/>
              </a:rPr>
              <a:t>(conjunction: &amp;&amp; or </a:t>
            </a:r>
            <a:r>
              <a:rPr lang="en" sz="2400">
                <a:solidFill>
                  <a:srgbClr val="0A0A0A"/>
                </a:solidFill>
                <a:latin typeface="Courier New"/>
                <a:ea typeface="Courier New"/>
                <a:cs typeface="Courier New"/>
                <a:sym typeface="Courier New"/>
              </a:rPr>
              <a:t>∧</a:t>
            </a:r>
            <a:r>
              <a:rPr lang="en" sz="2400">
                <a:solidFill>
                  <a:schemeClr val="dk1"/>
                </a:solidFill>
                <a:latin typeface="Roboto"/>
                <a:ea typeface="Roboto"/>
                <a:cs typeface="Roboto"/>
                <a:sym typeface="Roboto"/>
              </a:rPr>
              <a:t>)</a:t>
            </a:r>
            <a:endParaRPr sz="2400">
              <a:solidFill>
                <a:srgbClr val="595959"/>
              </a:solidFill>
              <a:latin typeface="Roboto"/>
              <a:ea typeface="Roboto"/>
              <a:cs typeface="Roboto"/>
              <a:sym typeface="Roboto"/>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8" name="Shape 138"/>
        <p:cNvGrpSpPr/>
        <p:nvPr/>
      </p:nvGrpSpPr>
      <p:grpSpPr>
        <a:xfrm>
          <a:off x="0" y="0"/>
          <a:ext cx="0" cy="0"/>
          <a:chOff x="0" y="0"/>
          <a:chExt cx="0" cy="0"/>
        </a:xfrm>
      </p:grpSpPr>
      <p:sp>
        <p:nvSpPr>
          <p:cNvPr id="139" name="Google Shape;139;p21"/>
          <p:cNvSpPr/>
          <p:nvPr/>
        </p:nvSpPr>
        <p:spPr>
          <a:xfrm>
            <a:off x="0" y="0"/>
            <a:ext cx="2235300" cy="5143500"/>
          </a:xfrm>
          <a:prstGeom prst="rect">
            <a:avLst/>
          </a:prstGeom>
          <a:solidFill>
            <a:srgbClr val="000000"/>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140" name="Google Shape;140;p21"/>
          <p:cNvSpPr txBox="1"/>
          <p:nvPr/>
        </p:nvSpPr>
        <p:spPr>
          <a:xfrm>
            <a:off x="2265225" y="0"/>
            <a:ext cx="6879000" cy="650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800"/>
              </a:spcBef>
              <a:spcAft>
                <a:spcPts val="400"/>
              </a:spcAft>
              <a:buNone/>
            </a:pPr>
            <a:r>
              <a:rPr lang="en" sz="3200">
                <a:solidFill>
                  <a:srgbClr val="000000"/>
                </a:solidFill>
                <a:latin typeface="Roboto"/>
                <a:ea typeface="Roboto"/>
                <a:cs typeface="Roboto"/>
                <a:sym typeface="Roboto"/>
              </a:rPr>
              <a:t>Next Time</a:t>
            </a:r>
            <a:endParaRPr sz="3200">
              <a:solidFill>
                <a:srgbClr val="000000"/>
              </a:solidFill>
              <a:latin typeface="Roboto"/>
              <a:ea typeface="Roboto"/>
              <a:cs typeface="Roboto"/>
              <a:sym typeface="Roboto"/>
            </a:endParaRPr>
          </a:p>
        </p:txBody>
      </p:sp>
      <p:sp>
        <p:nvSpPr>
          <p:cNvPr id="141" name="Google Shape;141;p21"/>
          <p:cNvSpPr txBox="1"/>
          <p:nvPr/>
        </p:nvSpPr>
        <p:spPr>
          <a:xfrm>
            <a:off x="2369700" y="1469199"/>
            <a:ext cx="6774300" cy="4617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1200"/>
              </a:spcAft>
              <a:buClr>
                <a:schemeClr val="dk1"/>
              </a:buClr>
              <a:buSzPts val="1100"/>
              <a:buFont typeface="Arial"/>
              <a:buNone/>
            </a:pPr>
            <a:r>
              <a:rPr b="1" lang="en" sz="1800">
                <a:solidFill>
                  <a:schemeClr val="dk1"/>
                </a:solidFill>
              </a:rPr>
              <a:t>AND</a:t>
            </a:r>
            <a:r>
              <a:rPr lang="en" sz="1800">
                <a:solidFill>
                  <a:schemeClr val="dk1"/>
                </a:solidFill>
              </a:rPr>
              <a:t> requires both inputs be True.</a:t>
            </a:r>
            <a:endParaRPr sz="1800">
              <a:latin typeface="Roboto"/>
              <a:ea typeface="Roboto"/>
              <a:cs typeface="Roboto"/>
              <a:sym typeface="Roboto"/>
            </a:endParaRPr>
          </a:p>
        </p:txBody>
      </p:sp>
      <p:pic>
        <p:nvPicPr>
          <p:cNvPr id="142" name="Google Shape;142;p21" title="hpa-logo-red.png"/>
          <p:cNvPicPr preferRelativeResize="0"/>
          <p:nvPr/>
        </p:nvPicPr>
        <p:blipFill>
          <a:blip r:embed="rId3">
            <a:alphaModFix/>
          </a:blip>
          <a:stretch>
            <a:fillRect/>
          </a:stretch>
        </p:blipFill>
        <p:spPr>
          <a:xfrm>
            <a:off x="0" y="0"/>
            <a:ext cx="2192614" cy="867301"/>
          </a:xfrm>
          <a:prstGeom prst="rect">
            <a:avLst/>
          </a:prstGeom>
          <a:noFill/>
          <a:ln>
            <a:noFill/>
          </a:ln>
        </p:spPr>
      </p:pic>
      <p:sp>
        <p:nvSpPr>
          <p:cNvPr id="143" name="Google Shape;143;p21"/>
          <p:cNvSpPr txBox="1"/>
          <p:nvPr/>
        </p:nvSpPr>
        <p:spPr>
          <a:xfrm>
            <a:off x="2253719" y="0"/>
            <a:ext cx="6909000" cy="867300"/>
          </a:xfrm>
          <a:prstGeom prst="rect">
            <a:avLst/>
          </a:prstGeom>
          <a:solidFill>
            <a:srgbClr val="EEEEEE"/>
          </a:solidFill>
          <a:ln>
            <a:noFill/>
          </a:ln>
        </p:spPr>
        <p:txBody>
          <a:bodyPr anchorCtr="0" anchor="b" bIns="91425" lIns="91425" spcFirstLastPara="1" rIns="91425" wrap="square" tIns="91425">
            <a:noAutofit/>
          </a:bodyPr>
          <a:lstStyle/>
          <a:p>
            <a:pPr indent="0" lvl="0" marL="0" rtl="0" algn="ctr">
              <a:spcBef>
                <a:spcPts val="1000"/>
              </a:spcBef>
              <a:spcAft>
                <a:spcPts val="0"/>
              </a:spcAft>
              <a:buNone/>
            </a:pPr>
            <a:r>
              <a:rPr lang="en" sz="3200">
                <a:latin typeface="Roboto"/>
                <a:ea typeface="Roboto"/>
                <a:cs typeface="Roboto"/>
                <a:sym typeface="Roboto"/>
              </a:rPr>
              <a:t>Operator: </a:t>
            </a:r>
            <a:r>
              <a:rPr b="1" lang="en" sz="3200">
                <a:latin typeface="Roboto"/>
                <a:ea typeface="Roboto"/>
                <a:cs typeface="Roboto"/>
                <a:sym typeface="Roboto"/>
              </a:rPr>
              <a:t>AND </a:t>
            </a:r>
            <a:endParaRPr sz="3200">
              <a:solidFill>
                <a:srgbClr val="000000"/>
              </a:solidFill>
              <a:latin typeface="Roboto"/>
              <a:ea typeface="Roboto"/>
              <a:cs typeface="Roboto"/>
              <a:sym typeface="Roboto"/>
            </a:endParaRPr>
          </a:p>
        </p:txBody>
      </p:sp>
      <p:graphicFrame>
        <p:nvGraphicFramePr>
          <p:cNvPr id="144" name="Google Shape;144;p21"/>
          <p:cNvGraphicFramePr/>
          <p:nvPr/>
        </p:nvGraphicFramePr>
        <p:xfrm>
          <a:off x="3754025" y="1985049"/>
          <a:ext cx="3000000" cy="3000000"/>
        </p:xfrm>
        <a:graphic>
          <a:graphicData uri="http://schemas.openxmlformats.org/drawingml/2006/table">
            <a:tbl>
              <a:tblPr>
                <a:noFill/>
                <a:tableStyleId>{89B876C5-B15F-415F-A78E-B4E078D57D81}</a:tableStyleId>
              </a:tblPr>
              <a:tblGrid>
                <a:gridCol w="1048725"/>
                <a:gridCol w="1048725"/>
                <a:gridCol w="1048725"/>
              </a:tblGrid>
              <a:tr h="242950">
                <a:tc gridSpan="2">
                  <a:txBody>
                    <a:bodyPr/>
                    <a:lstStyle/>
                    <a:p>
                      <a:pPr indent="0" lvl="0" marL="0" rtl="0" algn="ctr">
                        <a:spcBef>
                          <a:spcPts val="0"/>
                        </a:spcBef>
                        <a:spcAft>
                          <a:spcPts val="0"/>
                        </a:spcAft>
                        <a:buNone/>
                      </a:pPr>
                      <a:r>
                        <a:rPr lang="en"/>
                        <a:t>input</a:t>
                      </a:r>
                      <a:endParaRPr/>
                    </a:p>
                  </a:txBody>
                  <a:tcPr marT="91425" marB="91425" marR="91425" marL="91425">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tcPr>
                </a:tc>
                <a:tc hMerge="1"/>
                <a:tc>
                  <a:txBody>
                    <a:bodyPr/>
                    <a:lstStyle/>
                    <a:p>
                      <a:pPr indent="0" lvl="0" marL="0" rtl="0" algn="ctr">
                        <a:spcBef>
                          <a:spcPts val="0"/>
                        </a:spcBef>
                        <a:spcAft>
                          <a:spcPts val="0"/>
                        </a:spcAft>
                        <a:buNone/>
                      </a:pPr>
                      <a:r>
                        <a:rPr lang="en"/>
                        <a:t>output</a:t>
                      </a:r>
                      <a:endParaRPr/>
                    </a:p>
                  </a:txBody>
                  <a:tcPr marT="91425" marB="91425" marR="91425" marL="91425">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tcPr>
                </a:tc>
              </a:tr>
              <a:tr h="242950">
                <a:tc>
                  <a:txBody>
                    <a:bodyPr/>
                    <a:lstStyle/>
                    <a:p>
                      <a:pPr indent="0" lvl="0" marL="0" rtl="0" algn="ctr">
                        <a:spcBef>
                          <a:spcPts val="0"/>
                        </a:spcBef>
                        <a:spcAft>
                          <a:spcPts val="0"/>
                        </a:spcAft>
                        <a:buNone/>
                      </a:pPr>
                      <a:r>
                        <a:rPr b="1" lang="en"/>
                        <a:t>A</a:t>
                      </a:r>
                      <a:endParaRPr b="1"/>
                    </a:p>
                  </a:txBody>
                  <a:tcPr marT="91425" marB="91425" marR="91425" marL="91425">
                    <a:lnB cap="flat" cmpd="sng" w="9525">
                      <a:solidFill>
                        <a:srgbClr val="9E9E9E"/>
                      </a:solidFill>
                      <a:prstDash val="solid"/>
                      <a:round/>
                      <a:headEnd len="sm" w="sm" type="none"/>
                      <a:tailEnd len="sm" w="sm" type="none"/>
                    </a:lnB>
                  </a:tcPr>
                </a:tc>
                <a:tc>
                  <a:txBody>
                    <a:bodyPr/>
                    <a:lstStyle/>
                    <a:p>
                      <a:pPr indent="0" lvl="0" marL="0" rtl="0" algn="ctr">
                        <a:spcBef>
                          <a:spcPts val="0"/>
                        </a:spcBef>
                        <a:spcAft>
                          <a:spcPts val="0"/>
                        </a:spcAft>
                        <a:buNone/>
                      </a:pPr>
                      <a:r>
                        <a:rPr b="1" lang="en"/>
                        <a:t>B</a:t>
                      </a:r>
                      <a:endParaRPr b="1"/>
                    </a:p>
                  </a:txBody>
                  <a:tcPr marT="91425" marB="91425" marR="91425" marL="91425">
                    <a:lnB cap="flat" cmpd="sng" w="9525">
                      <a:solidFill>
                        <a:srgbClr val="9E9E9E"/>
                      </a:solidFill>
                      <a:prstDash val="solid"/>
                      <a:round/>
                      <a:headEnd len="sm" w="sm" type="none"/>
                      <a:tailEnd len="sm" w="sm" type="none"/>
                    </a:lnB>
                  </a:tcPr>
                </a:tc>
                <a:tc>
                  <a:txBody>
                    <a:bodyPr/>
                    <a:lstStyle/>
                    <a:p>
                      <a:pPr indent="0" lvl="0" marL="0" rtl="0" algn="ctr">
                        <a:spcBef>
                          <a:spcPts val="0"/>
                        </a:spcBef>
                        <a:spcAft>
                          <a:spcPts val="0"/>
                        </a:spcAft>
                        <a:buNone/>
                      </a:pPr>
                      <a:r>
                        <a:rPr b="1" lang="en"/>
                        <a:t>A AND B</a:t>
                      </a:r>
                      <a:endParaRPr b="1"/>
                    </a:p>
                  </a:txBody>
                  <a:tcPr marT="91425" marB="91425" marR="91425" marL="91425"/>
                </a:tc>
              </a:tr>
              <a:tr h="242950">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bl>
          </a:graphicData>
        </a:graphic>
      </p:graphicFrame>
      <p:sp>
        <p:nvSpPr>
          <p:cNvPr id="145" name="Google Shape;145;p21"/>
          <p:cNvSpPr txBox="1"/>
          <p:nvPr/>
        </p:nvSpPr>
        <p:spPr>
          <a:xfrm>
            <a:off x="2495225" y="4362249"/>
            <a:ext cx="6667500" cy="805500"/>
          </a:xfrm>
          <a:prstGeom prst="rect">
            <a:avLst/>
          </a:prstGeom>
          <a:noFill/>
          <a:ln>
            <a:noFill/>
          </a:ln>
        </p:spPr>
        <p:txBody>
          <a:bodyPr anchorCtr="0" anchor="t" bIns="91425" lIns="91425" spcFirstLastPara="1" rIns="91425" wrap="square" tIns="91425">
            <a:spAutoFit/>
          </a:bodyPr>
          <a:lstStyle/>
          <a:p>
            <a:pPr indent="0" lvl="0" marL="0" rtl="0" algn="l">
              <a:lnSpc>
                <a:spcPct val="100000"/>
              </a:lnSpc>
              <a:spcBef>
                <a:spcPts val="1000"/>
              </a:spcBef>
              <a:spcAft>
                <a:spcPts val="0"/>
              </a:spcAft>
              <a:buNone/>
            </a:pPr>
            <a:r>
              <a:t/>
            </a:r>
            <a:endParaRPr sz="1800"/>
          </a:p>
          <a:p>
            <a:pPr indent="0" lvl="0" marL="0" rtl="0" algn="l">
              <a:lnSpc>
                <a:spcPct val="150000"/>
              </a:lnSpc>
              <a:spcBef>
                <a:spcPts val="1000"/>
              </a:spcBef>
              <a:spcAft>
                <a:spcPts val="0"/>
              </a:spcAft>
              <a:buNone/>
            </a:pPr>
            <a:r>
              <a:rPr lang="en"/>
              <a:t>eg. </a:t>
            </a:r>
            <a:r>
              <a:rPr lang="en">
                <a:solidFill>
                  <a:schemeClr val="dk1"/>
                </a:solidFill>
              </a:rPr>
              <a:t>You can ride the roller coaster if you are tall enough </a:t>
            </a:r>
            <a:r>
              <a:rPr b="1" lang="en">
                <a:solidFill>
                  <a:schemeClr val="dk1"/>
                </a:solidFill>
              </a:rPr>
              <a:t>AND</a:t>
            </a:r>
            <a:r>
              <a:rPr lang="en">
                <a:solidFill>
                  <a:schemeClr val="dk1"/>
                </a:solidFill>
              </a:rPr>
              <a:t> you have a ticket.</a:t>
            </a:r>
            <a:endParaRPr/>
          </a:p>
        </p:txBody>
      </p:sp>
      <p:sp>
        <p:nvSpPr>
          <p:cNvPr id="146" name="Google Shape;146;p21"/>
          <p:cNvSpPr txBox="1"/>
          <p:nvPr/>
        </p:nvSpPr>
        <p:spPr>
          <a:xfrm>
            <a:off x="2246244" y="867300"/>
            <a:ext cx="6909000" cy="612900"/>
          </a:xfrm>
          <a:prstGeom prst="rect">
            <a:avLst/>
          </a:prstGeom>
          <a:solidFill>
            <a:srgbClr val="EEEEEE"/>
          </a:solidFill>
          <a:ln>
            <a:noFill/>
          </a:ln>
        </p:spPr>
        <p:txBody>
          <a:bodyPr anchorCtr="0" anchor="t" bIns="91425" lIns="91425" spcFirstLastPara="1" rIns="91425" wrap="square" tIns="91425">
            <a:normAutofit/>
          </a:bodyPr>
          <a:lstStyle/>
          <a:p>
            <a:pPr indent="0" lvl="0" marL="0" rtl="0" algn="ctr">
              <a:spcBef>
                <a:spcPts val="1000"/>
              </a:spcBef>
              <a:spcAft>
                <a:spcPts val="0"/>
              </a:spcAft>
              <a:buSzPts val="1100"/>
              <a:buNone/>
            </a:pPr>
            <a:r>
              <a:rPr lang="en" sz="2400">
                <a:solidFill>
                  <a:schemeClr val="dk1"/>
                </a:solidFill>
                <a:latin typeface="Roboto"/>
                <a:ea typeface="Roboto"/>
                <a:cs typeface="Roboto"/>
                <a:sym typeface="Roboto"/>
              </a:rPr>
              <a:t>(conjunction: &amp;&amp; or </a:t>
            </a:r>
            <a:r>
              <a:rPr lang="en" sz="2400">
                <a:solidFill>
                  <a:srgbClr val="0A0A0A"/>
                </a:solidFill>
                <a:latin typeface="Courier New"/>
                <a:ea typeface="Courier New"/>
                <a:cs typeface="Courier New"/>
                <a:sym typeface="Courier New"/>
              </a:rPr>
              <a:t>∧</a:t>
            </a:r>
            <a:r>
              <a:rPr lang="en" sz="2400">
                <a:solidFill>
                  <a:schemeClr val="dk1"/>
                </a:solidFill>
                <a:latin typeface="Roboto"/>
                <a:ea typeface="Roboto"/>
                <a:cs typeface="Roboto"/>
                <a:sym typeface="Roboto"/>
              </a:rPr>
              <a:t>)</a:t>
            </a:r>
            <a:endParaRPr sz="2400">
              <a:solidFill>
                <a:srgbClr val="595959"/>
              </a:solidFill>
              <a:latin typeface="Roboto"/>
              <a:ea typeface="Roboto"/>
              <a:cs typeface="Roboto"/>
              <a:sym typeface="Roboto"/>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 name="Shape 150"/>
        <p:cNvGrpSpPr/>
        <p:nvPr/>
      </p:nvGrpSpPr>
      <p:grpSpPr>
        <a:xfrm>
          <a:off x="0" y="0"/>
          <a:ext cx="0" cy="0"/>
          <a:chOff x="0" y="0"/>
          <a:chExt cx="0" cy="0"/>
        </a:xfrm>
      </p:grpSpPr>
      <p:sp>
        <p:nvSpPr>
          <p:cNvPr id="151" name="Google Shape;151;p22"/>
          <p:cNvSpPr/>
          <p:nvPr/>
        </p:nvSpPr>
        <p:spPr>
          <a:xfrm>
            <a:off x="0" y="0"/>
            <a:ext cx="2235300" cy="5143500"/>
          </a:xfrm>
          <a:prstGeom prst="rect">
            <a:avLst/>
          </a:prstGeom>
          <a:solidFill>
            <a:srgbClr val="000000"/>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152" name="Google Shape;152;p22"/>
          <p:cNvSpPr txBox="1"/>
          <p:nvPr/>
        </p:nvSpPr>
        <p:spPr>
          <a:xfrm>
            <a:off x="2265225" y="0"/>
            <a:ext cx="6879000" cy="650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800"/>
              </a:spcBef>
              <a:spcAft>
                <a:spcPts val="400"/>
              </a:spcAft>
              <a:buNone/>
            </a:pPr>
            <a:r>
              <a:rPr lang="en" sz="3200">
                <a:solidFill>
                  <a:srgbClr val="000000"/>
                </a:solidFill>
                <a:latin typeface="Roboto"/>
                <a:ea typeface="Roboto"/>
                <a:cs typeface="Roboto"/>
                <a:sym typeface="Roboto"/>
              </a:rPr>
              <a:t>Next Time</a:t>
            </a:r>
            <a:endParaRPr sz="3200">
              <a:solidFill>
                <a:srgbClr val="000000"/>
              </a:solidFill>
              <a:latin typeface="Roboto"/>
              <a:ea typeface="Roboto"/>
              <a:cs typeface="Roboto"/>
              <a:sym typeface="Roboto"/>
            </a:endParaRPr>
          </a:p>
        </p:txBody>
      </p:sp>
      <p:sp>
        <p:nvSpPr>
          <p:cNvPr id="153" name="Google Shape;153;p22"/>
          <p:cNvSpPr txBox="1"/>
          <p:nvPr/>
        </p:nvSpPr>
        <p:spPr>
          <a:xfrm>
            <a:off x="2369700" y="1469199"/>
            <a:ext cx="6774300" cy="4617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1200"/>
              </a:spcAft>
              <a:buClr>
                <a:schemeClr val="dk1"/>
              </a:buClr>
              <a:buSzPts val="1100"/>
              <a:buFont typeface="Arial"/>
              <a:buNone/>
            </a:pPr>
            <a:r>
              <a:rPr b="1" lang="en" sz="1800">
                <a:solidFill>
                  <a:schemeClr val="dk1"/>
                </a:solidFill>
              </a:rPr>
              <a:t>AND</a:t>
            </a:r>
            <a:r>
              <a:rPr lang="en" sz="1800">
                <a:solidFill>
                  <a:schemeClr val="dk1"/>
                </a:solidFill>
              </a:rPr>
              <a:t> requires both inputs be True.</a:t>
            </a:r>
            <a:endParaRPr sz="1800">
              <a:latin typeface="Roboto"/>
              <a:ea typeface="Roboto"/>
              <a:cs typeface="Roboto"/>
              <a:sym typeface="Roboto"/>
            </a:endParaRPr>
          </a:p>
        </p:txBody>
      </p:sp>
      <p:pic>
        <p:nvPicPr>
          <p:cNvPr id="154" name="Google Shape;154;p22" title="hpa-logo-red.png"/>
          <p:cNvPicPr preferRelativeResize="0"/>
          <p:nvPr/>
        </p:nvPicPr>
        <p:blipFill>
          <a:blip r:embed="rId3">
            <a:alphaModFix/>
          </a:blip>
          <a:stretch>
            <a:fillRect/>
          </a:stretch>
        </p:blipFill>
        <p:spPr>
          <a:xfrm>
            <a:off x="0" y="0"/>
            <a:ext cx="2192614" cy="867301"/>
          </a:xfrm>
          <a:prstGeom prst="rect">
            <a:avLst/>
          </a:prstGeom>
          <a:noFill/>
          <a:ln>
            <a:noFill/>
          </a:ln>
        </p:spPr>
      </p:pic>
      <p:sp>
        <p:nvSpPr>
          <p:cNvPr id="155" name="Google Shape;155;p22"/>
          <p:cNvSpPr txBox="1"/>
          <p:nvPr/>
        </p:nvSpPr>
        <p:spPr>
          <a:xfrm>
            <a:off x="2253719" y="0"/>
            <a:ext cx="6909000" cy="867300"/>
          </a:xfrm>
          <a:prstGeom prst="rect">
            <a:avLst/>
          </a:prstGeom>
          <a:solidFill>
            <a:srgbClr val="EEEEEE"/>
          </a:solidFill>
          <a:ln>
            <a:noFill/>
          </a:ln>
        </p:spPr>
        <p:txBody>
          <a:bodyPr anchorCtr="0" anchor="b" bIns="91425" lIns="91425" spcFirstLastPara="1" rIns="91425" wrap="square" tIns="91425">
            <a:noAutofit/>
          </a:bodyPr>
          <a:lstStyle/>
          <a:p>
            <a:pPr indent="0" lvl="0" marL="0" rtl="0" algn="ctr">
              <a:spcBef>
                <a:spcPts val="1000"/>
              </a:spcBef>
              <a:spcAft>
                <a:spcPts val="0"/>
              </a:spcAft>
              <a:buNone/>
            </a:pPr>
            <a:r>
              <a:rPr lang="en" sz="3200">
                <a:latin typeface="Roboto"/>
                <a:ea typeface="Roboto"/>
                <a:cs typeface="Roboto"/>
                <a:sym typeface="Roboto"/>
              </a:rPr>
              <a:t>Operator: </a:t>
            </a:r>
            <a:r>
              <a:rPr b="1" lang="en" sz="3200">
                <a:latin typeface="Roboto"/>
                <a:ea typeface="Roboto"/>
                <a:cs typeface="Roboto"/>
                <a:sym typeface="Roboto"/>
              </a:rPr>
              <a:t>AND </a:t>
            </a:r>
            <a:endParaRPr sz="3200">
              <a:solidFill>
                <a:srgbClr val="000000"/>
              </a:solidFill>
              <a:latin typeface="Roboto"/>
              <a:ea typeface="Roboto"/>
              <a:cs typeface="Roboto"/>
              <a:sym typeface="Roboto"/>
            </a:endParaRPr>
          </a:p>
        </p:txBody>
      </p:sp>
      <p:graphicFrame>
        <p:nvGraphicFramePr>
          <p:cNvPr id="156" name="Google Shape;156;p22"/>
          <p:cNvGraphicFramePr/>
          <p:nvPr/>
        </p:nvGraphicFramePr>
        <p:xfrm>
          <a:off x="3754025" y="1985049"/>
          <a:ext cx="3000000" cy="3000000"/>
        </p:xfrm>
        <a:graphic>
          <a:graphicData uri="http://schemas.openxmlformats.org/drawingml/2006/table">
            <a:tbl>
              <a:tblPr>
                <a:noFill/>
                <a:tableStyleId>{89B876C5-B15F-415F-A78E-B4E078D57D81}</a:tableStyleId>
              </a:tblPr>
              <a:tblGrid>
                <a:gridCol w="1048725"/>
                <a:gridCol w="1048725"/>
                <a:gridCol w="1048725"/>
              </a:tblGrid>
              <a:tr h="242950">
                <a:tc gridSpan="2">
                  <a:txBody>
                    <a:bodyPr/>
                    <a:lstStyle/>
                    <a:p>
                      <a:pPr indent="0" lvl="0" marL="0" rtl="0" algn="ctr">
                        <a:spcBef>
                          <a:spcPts val="0"/>
                        </a:spcBef>
                        <a:spcAft>
                          <a:spcPts val="0"/>
                        </a:spcAft>
                        <a:buNone/>
                      </a:pPr>
                      <a:r>
                        <a:rPr lang="en"/>
                        <a:t>input</a:t>
                      </a:r>
                      <a:endParaRPr/>
                    </a:p>
                  </a:txBody>
                  <a:tcPr marT="91425" marB="91425" marR="91425" marL="91425">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tcPr>
                </a:tc>
                <a:tc hMerge="1"/>
                <a:tc>
                  <a:txBody>
                    <a:bodyPr/>
                    <a:lstStyle/>
                    <a:p>
                      <a:pPr indent="0" lvl="0" marL="0" rtl="0" algn="ctr">
                        <a:spcBef>
                          <a:spcPts val="0"/>
                        </a:spcBef>
                        <a:spcAft>
                          <a:spcPts val="0"/>
                        </a:spcAft>
                        <a:buNone/>
                      </a:pPr>
                      <a:r>
                        <a:rPr lang="en"/>
                        <a:t>output</a:t>
                      </a:r>
                      <a:endParaRPr/>
                    </a:p>
                  </a:txBody>
                  <a:tcPr marT="91425" marB="91425" marR="91425" marL="91425">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tcPr>
                </a:tc>
              </a:tr>
              <a:tr h="242950">
                <a:tc>
                  <a:txBody>
                    <a:bodyPr/>
                    <a:lstStyle/>
                    <a:p>
                      <a:pPr indent="0" lvl="0" marL="0" rtl="0" algn="ctr">
                        <a:spcBef>
                          <a:spcPts val="0"/>
                        </a:spcBef>
                        <a:spcAft>
                          <a:spcPts val="0"/>
                        </a:spcAft>
                        <a:buNone/>
                      </a:pPr>
                      <a:r>
                        <a:rPr b="1" lang="en"/>
                        <a:t>A</a:t>
                      </a:r>
                      <a:endParaRPr b="1"/>
                    </a:p>
                  </a:txBody>
                  <a:tcPr marT="91425" marB="91425" marR="91425" marL="91425">
                    <a:lnB cap="flat" cmpd="sng" w="9525">
                      <a:solidFill>
                        <a:srgbClr val="9E9E9E"/>
                      </a:solidFill>
                      <a:prstDash val="solid"/>
                      <a:round/>
                      <a:headEnd len="sm" w="sm" type="none"/>
                      <a:tailEnd len="sm" w="sm" type="none"/>
                    </a:lnB>
                  </a:tcPr>
                </a:tc>
                <a:tc>
                  <a:txBody>
                    <a:bodyPr/>
                    <a:lstStyle/>
                    <a:p>
                      <a:pPr indent="0" lvl="0" marL="0" rtl="0" algn="ctr">
                        <a:spcBef>
                          <a:spcPts val="0"/>
                        </a:spcBef>
                        <a:spcAft>
                          <a:spcPts val="0"/>
                        </a:spcAft>
                        <a:buNone/>
                      </a:pPr>
                      <a:r>
                        <a:rPr b="1" lang="en"/>
                        <a:t>B</a:t>
                      </a:r>
                      <a:endParaRPr b="1"/>
                    </a:p>
                  </a:txBody>
                  <a:tcPr marT="91425" marB="91425" marR="91425" marL="91425">
                    <a:lnB cap="flat" cmpd="sng" w="9525">
                      <a:solidFill>
                        <a:srgbClr val="9E9E9E"/>
                      </a:solidFill>
                      <a:prstDash val="solid"/>
                      <a:round/>
                      <a:headEnd len="sm" w="sm" type="none"/>
                      <a:tailEnd len="sm" w="sm" type="none"/>
                    </a:lnB>
                  </a:tcPr>
                </a:tc>
                <a:tc>
                  <a:txBody>
                    <a:bodyPr/>
                    <a:lstStyle/>
                    <a:p>
                      <a:pPr indent="0" lvl="0" marL="0" rtl="0" algn="ctr">
                        <a:spcBef>
                          <a:spcPts val="0"/>
                        </a:spcBef>
                        <a:spcAft>
                          <a:spcPts val="0"/>
                        </a:spcAft>
                        <a:buNone/>
                      </a:pPr>
                      <a:r>
                        <a:rPr b="1" lang="en"/>
                        <a:t>A AND B</a:t>
                      </a:r>
                      <a:endParaRPr b="1"/>
                    </a:p>
                  </a:txBody>
                  <a:tcPr marT="91425" marB="91425" marR="91425" marL="91425"/>
                </a:tc>
              </a:tr>
              <a:tr h="242950">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bl>
          </a:graphicData>
        </a:graphic>
      </p:graphicFrame>
      <p:sp>
        <p:nvSpPr>
          <p:cNvPr id="157" name="Google Shape;157;p22"/>
          <p:cNvSpPr txBox="1"/>
          <p:nvPr/>
        </p:nvSpPr>
        <p:spPr>
          <a:xfrm>
            <a:off x="2495225" y="4362249"/>
            <a:ext cx="6667500" cy="805500"/>
          </a:xfrm>
          <a:prstGeom prst="rect">
            <a:avLst/>
          </a:prstGeom>
          <a:noFill/>
          <a:ln>
            <a:noFill/>
          </a:ln>
        </p:spPr>
        <p:txBody>
          <a:bodyPr anchorCtr="0" anchor="t" bIns="91425" lIns="91425" spcFirstLastPara="1" rIns="91425" wrap="square" tIns="91425">
            <a:spAutoFit/>
          </a:bodyPr>
          <a:lstStyle/>
          <a:p>
            <a:pPr indent="0" lvl="0" marL="0" rtl="0" algn="l">
              <a:lnSpc>
                <a:spcPct val="100000"/>
              </a:lnSpc>
              <a:spcBef>
                <a:spcPts val="1000"/>
              </a:spcBef>
              <a:spcAft>
                <a:spcPts val="0"/>
              </a:spcAft>
              <a:buNone/>
            </a:pPr>
            <a:r>
              <a:t/>
            </a:r>
            <a:endParaRPr sz="1800"/>
          </a:p>
          <a:p>
            <a:pPr indent="0" lvl="0" marL="0" rtl="0" algn="l">
              <a:lnSpc>
                <a:spcPct val="150000"/>
              </a:lnSpc>
              <a:spcBef>
                <a:spcPts val="1000"/>
              </a:spcBef>
              <a:spcAft>
                <a:spcPts val="0"/>
              </a:spcAft>
              <a:buNone/>
            </a:pPr>
            <a:r>
              <a:rPr lang="en"/>
              <a:t>eg. </a:t>
            </a:r>
            <a:r>
              <a:rPr lang="en">
                <a:solidFill>
                  <a:schemeClr val="dk1"/>
                </a:solidFill>
              </a:rPr>
              <a:t>You can ride the roller coaster if you are tall enough </a:t>
            </a:r>
            <a:r>
              <a:rPr b="1" lang="en">
                <a:solidFill>
                  <a:schemeClr val="dk1"/>
                </a:solidFill>
              </a:rPr>
              <a:t>AND</a:t>
            </a:r>
            <a:r>
              <a:rPr lang="en">
                <a:solidFill>
                  <a:schemeClr val="dk1"/>
                </a:solidFill>
              </a:rPr>
              <a:t> you have a ticket.</a:t>
            </a:r>
            <a:endParaRPr/>
          </a:p>
        </p:txBody>
      </p:sp>
      <p:sp>
        <p:nvSpPr>
          <p:cNvPr id="158" name="Google Shape;158;p22"/>
          <p:cNvSpPr txBox="1"/>
          <p:nvPr/>
        </p:nvSpPr>
        <p:spPr>
          <a:xfrm>
            <a:off x="2246244" y="867300"/>
            <a:ext cx="6909000" cy="612900"/>
          </a:xfrm>
          <a:prstGeom prst="rect">
            <a:avLst/>
          </a:prstGeom>
          <a:solidFill>
            <a:srgbClr val="EEEEEE"/>
          </a:solidFill>
          <a:ln>
            <a:noFill/>
          </a:ln>
        </p:spPr>
        <p:txBody>
          <a:bodyPr anchorCtr="0" anchor="t" bIns="91425" lIns="91425" spcFirstLastPara="1" rIns="91425" wrap="square" tIns="91425">
            <a:normAutofit/>
          </a:bodyPr>
          <a:lstStyle/>
          <a:p>
            <a:pPr indent="0" lvl="0" marL="0" rtl="0" algn="ctr">
              <a:spcBef>
                <a:spcPts val="1000"/>
              </a:spcBef>
              <a:spcAft>
                <a:spcPts val="0"/>
              </a:spcAft>
              <a:buSzPts val="1100"/>
              <a:buNone/>
            </a:pPr>
            <a:r>
              <a:rPr lang="en" sz="2400">
                <a:solidFill>
                  <a:schemeClr val="dk1"/>
                </a:solidFill>
                <a:latin typeface="Roboto"/>
                <a:ea typeface="Roboto"/>
                <a:cs typeface="Roboto"/>
                <a:sym typeface="Roboto"/>
              </a:rPr>
              <a:t>(conjunction: &amp;&amp; or </a:t>
            </a:r>
            <a:r>
              <a:rPr lang="en" sz="2400">
                <a:solidFill>
                  <a:srgbClr val="0A0A0A"/>
                </a:solidFill>
                <a:latin typeface="Courier New"/>
                <a:ea typeface="Courier New"/>
                <a:cs typeface="Courier New"/>
                <a:sym typeface="Courier New"/>
              </a:rPr>
              <a:t>∧</a:t>
            </a:r>
            <a:r>
              <a:rPr lang="en" sz="2400">
                <a:solidFill>
                  <a:schemeClr val="dk1"/>
                </a:solidFill>
                <a:latin typeface="Roboto"/>
                <a:ea typeface="Roboto"/>
                <a:cs typeface="Roboto"/>
                <a:sym typeface="Roboto"/>
              </a:rPr>
              <a:t>)</a:t>
            </a:r>
            <a:endParaRPr sz="2400">
              <a:solidFill>
                <a:srgbClr val="595959"/>
              </a:solidFill>
              <a:latin typeface="Roboto"/>
              <a:ea typeface="Roboto"/>
              <a:cs typeface="Roboto"/>
              <a:sym typeface="Roboto"/>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sp>
        <p:nvSpPr>
          <p:cNvPr id="163" name="Google Shape;163;p23"/>
          <p:cNvSpPr/>
          <p:nvPr/>
        </p:nvSpPr>
        <p:spPr>
          <a:xfrm>
            <a:off x="0" y="0"/>
            <a:ext cx="2235300" cy="5143500"/>
          </a:xfrm>
          <a:prstGeom prst="rect">
            <a:avLst/>
          </a:prstGeom>
          <a:solidFill>
            <a:srgbClr val="000000"/>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164" name="Google Shape;164;p23"/>
          <p:cNvSpPr txBox="1"/>
          <p:nvPr/>
        </p:nvSpPr>
        <p:spPr>
          <a:xfrm>
            <a:off x="2265225" y="0"/>
            <a:ext cx="6879000" cy="650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800"/>
              </a:spcBef>
              <a:spcAft>
                <a:spcPts val="400"/>
              </a:spcAft>
              <a:buNone/>
            </a:pPr>
            <a:r>
              <a:rPr lang="en" sz="3200">
                <a:solidFill>
                  <a:srgbClr val="000000"/>
                </a:solidFill>
                <a:latin typeface="Roboto"/>
                <a:ea typeface="Roboto"/>
                <a:cs typeface="Roboto"/>
                <a:sym typeface="Roboto"/>
              </a:rPr>
              <a:t>Next Time</a:t>
            </a:r>
            <a:endParaRPr sz="3200">
              <a:solidFill>
                <a:srgbClr val="000000"/>
              </a:solidFill>
              <a:latin typeface="Roboto"/>
              <a:ea typeface="Roboto"/>
              <a:cs typeface="Roboto"/>
              <a:sym typeface="Roboto"/>
            </a:endParaRPr>
          </a:p>
        </p:txBody>
      </p:sp>
      <p:sp>
        <p:nvSpPr>
          <p:cNvPr id="165" name="Google Shape;165;p23"/>
          <p:cNvSpPr txBox="1"/>
          <p:nvPr/>
        </p:nvSpPr>
        <p:spPr>
          <a:xfrm>
            <a:off x="2369700" y="1469199"/>
            <a:ext cx="6774300" cy="4617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1200"/>
              </a:spcAft>
              <a:buClr>
                <a:schemeClr val="dk1"/>
              </a:buClr>
              <a:buSzPts val="1100"/>
              <a:buFont typeface="Arial"/>
              <a:buNone/>
            </a:pPr>
            <a:r>
              <a:rPr b="1" lang="en" sz="1800">
                <a:solidFill>
                  <a:schemeClr val="dk1"/>
                </a:solidFill>
              </a:rPr>
              <a:t>AND</a:t>
            </a:r>
            <a:r>
              <a:rPr lang="en" sz="1800">
                <a:solidFill>
                  <a:schemeClr val="dk1"/>
                </a:solidFill>
              </a:rPr>
              <a:t> requires both inputs be True.</a:t>
            </a:r>
            <a:endParaRPr sz="1800">
              <a:latin typeface="Roboto"/>
              <a:ea typeface="Roboto"/>
              <a:cs typeface="Roboto"/>
              <a:sym typeface="Roboto"/>
            </a:endParaRPr>
          </a:p>
        </p:txBody>
      </p:sp>
      <p:pic>
        <p:nvPicPr>
          <p:cNvPr id="166" name="Google Shape;166;p23" title="hpa-logo-red.png"/>
          <p:cNvPicPr preferRelativeResize="0"/>
          <p:nvPr/>
        </p:nvPicPr>
        <p:blipFill>
          <a:blip r:embed="rId3">
            <a:alphaModFix/>
          </a:blip>
          <a:stretch>
            <a:fillRect/>
          </a:stretch>
        </p:blipFill>
        <p:spPr>
          <a:xfrm>
            <a:off x="0" y="0"/>
            <a:ext cx="2192614" cy="867301"/>
          </a:xfrm>
          <a:prstGeom prst="rect">
            <a:avLst/>
          </a:prstGeom>
          <a:noFill/>
          <a:ln>
            <a:noFill/>
          </a:ln>
        </p:spPr>
      </p:pic>
      <p:sp>
        <p:nvSpPr>
          <p:cNvPr id="167" name="Google Shape;167;p23"/>
          <p:cNvSpPr txBox="1"/>
          <p:nvPr/>
        </p:nvSpPr>
        <p:spPr>
          <a:xfrm>
            <a:off x="2253719" y="0"/>
            <a:ext cx="6909000" cy="867300"/>
          </a:xfrm>
          <a:prstGeom prst="rect">
            <a:avLst/>
          </a:prstGeom>
          <a:solidFill>
            <a:srgbClr val="EEEEEE"/>
          </a:solidFill>
          <a:ln>
            <a:noFill/>
          </a:ln>
        </p:spPr>
        <p:txBody>
          <a:bodyPr anchorCtr="0" anchor="b" bIns="91425" lIns="91425" spcFirstLastPara="1" rIns="91425" wrap="square" tIns="91425">
            <a:noAutofit/>
          </a:bodyPr>
          <a:lstStyle/>
          <a:p>
            <a:pPr indent="0" lvl="0" marL="0" rtl="0" algn="ctr">
              <a:spcBef>
                <a:spcPts val="1000"/>
              </a:spcBef>
              <a:spcAft>
                <a:spcPts val="0"/>
              </a:spcAft>
              <a:buNone/>
            </a:pPr>
            <a:r>
              <a:rPr lang="en" sz="3200">
                <a:latin typeface="Roboto"/>
                <a:ea typeface="Roboto"/>
                <a:cs typeface="Roboto"/>
                <a:sym typeface="Roboto"/>
              </a:rPr>
              <a:t>Operator: </a:t>
            </a:r>
            <a:r>
              <a:rPr b="1" lang="en" sz="3200">
                <a:latin typeface="Roboto"/>
                <a:ea typeface="Roboto"/>
                <a:cs typeface="Roboto"/>
                <a:sym typeface="Roboto"/>
              </a:rPr>
              <a:t>AND </a:t>
            </a:r>
            <a:endParaRPr sz="3200">
              <a:solidFill>
                <a:srgbClr val="000000"/>
              </a:solidFill>
              <a:latin typeface="Roboto"/>
              <a:ea typeface="Roboto"/>
              <a:cs typeface="Roboto"/>
              <a:sym typeface="Roboto"/>
            </a:endParaRPr>
          </a:p>
        </p:txBody>
      </p:sp>
      <p:graphicFrame>
        <p:nvGraphicFramePr>
          <p:cNvPr id="168" name="Google Shape;168;p23"/>
          <p:cNvGraphicFramePr/>
          <p:nvPr/>
        </p:nvGraphicFramePr>
        <p:xfrm>
          <a:off x="3754025" y="1985049"/>
          <a:ext cx="3000000" cy="3000000"/>
        </p:xfrm>
        <a:graphic>
          <a:graphicData uri="http://schemas.openxmlformats.org/drawingml/2006/table">
            <a:tbl>
              <a:tblPr>
                <a:noFill/>
                <a:tableStyleId>{89B876C5-B15F-415F-A78E-B4E078D57D81}</a:tableStyleId>
              </a:tblPr>
              <a:tblGrid>
                <a:gridCol w="1048725"/>
                <a:gridCol w="1048725"/>
                <a:gridCol w="1048725"/>
              </a:tblGrid>
              <a:tr h="242950">
                <a:tc gridSpan="2">
                  <a:txBody>
                    <a:bodyPr/>
                    <a:lstStyle/>
                    <a:p>
                      <a:pPr indent="0" lvl="0" marL="0" rtl="0" algn="ctr">
                        <a:spcBef>
                          <a:spcPts val="0"/>
                        </a:spcBef>
                        <a:spcAft>
                          <a:spcPts val="0"/>
                        </a:spcAft>
                        <a:buNone/>
                      </a:pPr>
                      <a:r>
                        <a:rPr lang="en"/>
                        <a:t>input</a:t>
                      </a:r>
                      <a:endParaRPr/>
                    </a:p>
                  </a:txBody>
                  <a:tcPr marT="91425" marB="91425" marR="91425" marL="91425">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tcPr>
                </a:tc>
                <a:tc hMerge="1"/>
                <a:tc>
                  <a:txBody>
                    <a:bodyPr/>
                    <a:lstStyle/>
                    <a:p>
                      <a:pPr indent="0" lvl="0" marL="0" rtl="0" algn="ctr">
                        <a:spcBef>
                          <a:spcPts val="0"/>
                        </a:spcBef>
                        <a:spcAft>
                          <a:spcPts val="0"/>
                        </a:spcAft>
                        <a:buNone/>
                      </a:pPr>
                      <a:r>
                        <a:rPr lang="en"/>
                        <a:t>output</a:t>
                      </a:r>
                      <a:endParaRPr/>
                    </a:p>
                  </a:txBody>
                  <a:tcPr marT="91425" marB="91425" marR="91425" marL="91425">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tcPr>
                </a:tc>
              </a:tr>
              <a:tr h="242950">
                <a:tc>
                  <a:txBody>
                    <a:bodyPr/>
                    <a:lstStyle/>
                    <a:p>
                      <a:pPr indent="0" lvl="0" marL="0" rtl="0" algn="ctr">
                        <a:spcBef>
                          <a:spcPts val="0"/>
                        </a:spcBef>
                        <a:spcAft>
                          <a:spcPts val="0"/>
                        </a:spcAft>
                        <a:buNone/>
                      </a:pPr>
                      <a:r>
                        <a:rPr b="1" lang="en"/>
                        <a:t>A</a:t>
                      </a:r>
                      <a:endParaRPr b="1"/>
                    </a:p>
                  </a:txBody>
                  <a:tcPr marT="91425" marB="91425" marR="91425" marL="91425">
                    <a:lnB cap="flat" cmpd="sng" w="9525">
                      <a:solidFill>
                        <a:srgbClr val="9E9E9E"/>
                      </a:solidFill>
                      <a:prstDash val="solid"/>
                      <a:round/>
                      <a:headEnd len="sm" w="sm" type="none"/>
                      <a:tailEnd len="sm" w="sm" type="none"/>
                    </a:lnB>
                  </a:tcPr>
                </a:tc>
                <a:tc>
                  <a:txBody>
                    <a:bodyPr/>
                    <a:lstStyle/>
                    <a:p>
                      <a:pPr indent="0" lvl="0" marL="0" rtl="0" algn="ctr">
                        <a:spcBef>
                          <a:spcPts val="0"/>
                        </a:spcBef>
                        <a:spcAft>
                          <a:spcPts val="0"/>
                        </a:spcAft>
                        <a:buNone/>
                      </a:pPr>
                      <a:r>
                        <a:rPr b="1" lang="en"/>
                        <a:t>B</a:t>
                      </a:r>
                      <a:endParaRPr b="1"/>
                    </a:p>
                  </a:txBody>
                  <a:tcPr marT="91425" marB="91425" marR="91425" marL="91425">
                    <a:lnB cap="flat" cmpd="sng" w="9525">
                      <a:solidFill>
                        <a:srgbClr val="9E9E9E"/>
                      </a:solidFill>
                      <a:prstDash val="solid"/>
                      <a:round/>
                      <a:headEnd len="sm" w="sm" type="none"/>
                      <a:tailEnd len="sm" w="sm" type="none"/>
                    </a:lnB>
                  </a:tcPr>
                </a:tc>
                <a:tc>
                  <a:txBody>
                    <a:bodyPr/>
                    <a:lstStyle/>
                    <a:p>
                      <a:pPr indent="0" lvl="0" marL="0" rtl="0" algn="ctr">
                        <a:spcBef>
                          <a:spcPts val="0"/>
                        </a:spcBef>
                        <a:spcAft>
                          <a:spcPts val="0"/>
                        </a:spcAft>
                        <a:buNone/>
                      </a:pPr>
                      <a:r>
                        <a:rPr b="1" lang="en"/>
                        <a:t>A AND B</a:t>
                      </a:r>
                      <a:endParaRPr b="1"/>
                    </a:p>
                  </a:txBody>
                  <a:tcPr marT="91425" marB="91425" marR="91425" marL="91425"/>
                </a:tc>
              </a:tr>
              <a:tr h="242950">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bl>
          </a:graphicData>
        </a:graphic>
      </p:graphicFrame>
      <p:sp>
        <p:nvSpPr>
          <p:cNvPr id="169" name="Google Shape;169;p23"/>
          <p:cNvSpPr txBox="1"/>
          <p:nvPr/>
        </p:nvSpPr>
        <p:spPr>
          <a:xfrm>
            <a:off x="2495225" y="4362249"/>
            <a:ext cx="6667500" cy="805500"/>
          </a:xfrm>
          <a:prstGeom prst="rect">
            <a:avLst/>
          </a:prstGeom>
          <a:noFill/>
          <a:ln>
            <a:noFill/>
          </a:ln>
        </p:spPr>
        <p:txBody>
          <a:bodyPr anchorCtr="0" anchor="t" bIns="91425" lIns="91425" spcFirstLastPara="1" rIns="91425" wrap="square" tIns="91425">
            <a:spAutoFit/>
          </a:bodyPr>
          <a:lstStyle/>
          <a:p>
            <a:pPr indent="0" lvl="0" marL="0" rtl="0" algn="l">
              <a:lnSpc>
                <a:spcPct val="100000"/>
              </a:lnSpc>
              <a:spcBef>
                <a:spcPts val="1000"/>
              </a:spcBef>
              <a:spcAft>
                <a:spcPts val="0"/>
              </a:spcAft>
              <a:buNone/>
            </a:pPr>
            <a:r>
              <a:t/>
            </a:r>
            <a:endParaRPr sz="1800"/>
          </a:p>
          <a:p>
            <a:pPr indent="0" lvl="0" marL="0" rtl="0" algn="l">
              <a:lnSpc>
                <a:spcPct val="150000"/>
              </a:lnSpc>
              <a:spcBef>
                <a:spcPts val="1000"/>
              </a:spcBef>
              <a:spcAft>
                <a:spcPts val="0"/>
              </a:spcAft>
              <a:buNone/>
            </a:pPr>
            <a:r>
              <a:rPr lang="en"/>
              <a:t>eg. </a:t>
            </a:r>
            <a:r>
              <a:rPr lang="en">
                <a:solidFill>
                  <a:schemeClr val="dk1"/>
                </a:solidFill>
              </a:rPr>
              <a:t>You can ride the roller coaster if you are tall enough </a:t>
            </a:r>
            <a:r>
              <a:rPr b="1" lang="en">
                <a:solidFill>
                  <a:schemeClr val="dk1"/>
                </a:solidFill>
              </a:rPr>
              <a:t>AND</a:t>
            </a:r>
            <a:r>
              <a:rPr lang="en">
                <a:solidFill>
                  <a:schemeClr val="dk1"/>
                </a:solidFill>
              </a:rPr>
              <a:t> you have a ticket.</a:t>
            </a:r>
            <a:endParaRPr/>
          </a:p>
        </p:txBody>
      </p:sp>
      <p:sp>
        <p:nvSpPr>
          <p:cNvPr id="170" name="Google Shape;170;p23"/>
          <p:cNvSpPr txBox="1"/>
          <p:nvPr/>
        </p:nvSpPr>
        <p:spPr>
          <a:xfrm>
            <a:off x="2246244" y="867300"/>
            <a:ext cx="6909000" cy="612900"/>
          </a:xfrm>
          <a:prstGeom prst="rect">
            <a:avLst/>
          </a:prstGeom>
          <a:solidFill>
            <a:srgbClr val="EEEEEE"/>
          </a:solidFill>
          <a:ln>
            <a:noFill/>
          </a:ln>
        </p:spPr>
        <p:txBody>
          <a:bodyPr anchorCtr="0" anchor="t" bIns="91425" lIns="91425" spcFirstLastPara="1" rIns="91425" wrap="square" tIns="91425">
            <a:normAutofit/>
          </a:bodyPr>
          <a:lstStyle/>
          <a:p>
            <a:pPr indent="0" lvl="0" marL="0" rtl="0" algn="ctr">
              <a:spcBef>
                <a:spcPts val="1000"/>
              </a:spcBef>
              <a:spcAft>
                <a:spcPts val="0"/>
              </a:spcAft>
              <a:buSzPts val="1100"/>
              <a:buNone/>
            </a:pPr>
            <a:r>
              <a:rPr lang="en" sz="2400">
                <a:solidFill>
                  <a:schemeClr val="dk1"/>
                </a:solidFill>
                <a:latin typeface="Roboto"/>
                <a:ea typeface="Roboto"/>
                <a:cs typeface="Roboto"/>
                <a:sym typeface="Roboto"/>
              </a:rPr>
              <a:t>(conjunction: &amp;&amp; or </a:t>
            </a:r>
            <a:r>
              <a:rPr lang="en" sz="2400">
                <a:solidFill>
                  <a:srgbClr val="0A0A0A"/>
                </a:solidFill>
                <a:latin typeface="Courier New"/>
                <a:ea typeface="Courier New"/>
                <a:cs typeface="Courier New"/>
                <a:sym typeface="Courier New"/>
              </a:rPr>
              <a:t>∧</a:t>
            </a:r>
            <a:r>
              <a:rPr lang="en" sz="2400">
                <a:solidFill>
                  <a:schemeClr val="dk1"/>
                </a:solidFill>
                <a:latin typeface="Roboto"/>
                <a:ea typeface="Roboto"/>
                <a:cs typeface="Roboto"/>
                <a:sym typeface="Roboto"/>
              </a:rPr>
              <a:t>)</a:t>
            </a:r>
            <a:endParaRPr sz="2400">
              <a:solidFill>
                <a:srgbClr val="595959"/>
              </a:solidFill>
              <a:latin typeface="Roboto"/>
              <a:ea typeface="Roboto"/>
              <a:cs typeface="Roboto"/>
              <a:sym typeface="Roboto"/>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 name="Shape 174"/>
        <p:cNvGrpSpPr/>
        <p:nvPr/>
      </p:nvGrpSpPr>
      <p:grpSpPr>
        <a:xfrm>
          <a:off x="0" y="0"/>
          <a:ext cx="0" cy="0"/>
          <a:chOff x="0" y="0"/>
          <a:chExt cx="0" cy="0"/>
        </a:xfrm>
      </p:grpSpPr>
      <p:sp>
        <p:nvSpPr>
          <p:cNvPr id="175" name="Google Shape;175;p24"/>
          <p:cNvSpPr/>
          <p:nvPr/>
        </p:nvSpPr>
        <p:spPr>
          <a:xfrm>
            <a:off x="0" y="0"/>
            <a:ext cx="2235300" cy="5143500"/>
          </a:xfrm>
          <a:prstGeom prst="rect">
            <a:avLst/>
          </a:prstGeom>
          <a:solidFill>
            <a:srgbClr val="000000"/>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176" name="Google Shape;176;p24"/>
          <p:cNvSpPr txBox="1"/>
          <p:nvPr/>
        </p:nvSpPr>
        <p:spPr>
          <a:xfrm>
            <a:off x="2265225" y="0"/>
            <a:ext cx="6879000" cy="650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800"/>
              </a:spcBef>
              <a:spcAft>
                <a:spcPts val="400"/>
              </a:spcAft>
              <a:buNone/>
            </a:pPr>
            <a:r>
              <a:rPr lang="en" sz="3200">
                <a:solidFill>
                  <a:srgbClr val="000000"/>
                </a:solidFill>
                <a:latin typeface="Roboto"/>
                <a:ea typeface="Roboto"/>
                <a:cs typeface="Roboto"/>
                <a:sym typeface="Roboto"/>
              </a:rPr>
              <a:t>Next Time</a:t>
            </a:r>
            <a:endParaRPr sz="3200">
              <a:solidFill>
                <a:srgbClr val="000000"/>
              </a:solidFill>
              <a:latin typeface="Roboto"/>
              <a:ea typeface="Roboto"/>
              <a:cs typeface="Roboto"/>
              <a:sym typeface="Roboto"/>
            </a:endParaRPr>
          </a:p>
        </p:txBody>
      </p:sp>
      <p:sp>
        <p:nvSpPr>
          <p:cNvPr id="177" name="Google Shape;177;p24"/>
          <p:cNvSpPr txBox="1"/>
          <p:nvPr/>
        </p:nvSpPr>
        <p:spPr>
          <a:xfrm>
            <a:off x="2369700" y="1469199"/>
            <a:ext cx="6774300" cy="4617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1200"/>
              </a:spcAft>
              <a:buClr>
                <a:schemeClr val="dk1"/>
              </a:buClr>
              <a:buSzPts val="1100"/>
              <a:buFont typeface="Arial"/>
              <a:buNone/>
            </a:pPr>
            <a:r>
              <a:rPr b="1" lang="en" sz="1800">
                <a:solidFill>
                  <a:schemeClr val="dk1"/>
                </a:solidFill>
              </a:rPr>
              <a:t>AND</a:t>
            </a:r>
            <a:r>
              <a:rPr lang="en" sz="1800">
                <a:solidFill>
                  <a:schemeClr val="dk1"/>
                </a:solidFill>
              </a:rPr>
              <a:t> requires both inputs be True.</a:t>
            </a:r>
            <a:endParaRPr sz="1800">
              <a:latin typeface="Roboto"/>
              <a:ea typeface="Roboto"/>
              <a:cs typeface="Roboto"/>
              <a:sym typeface="Roboto"/>
            </a:endParaRPr>
          </a:p>
        </p:txBody>
      </p:sp>
      <p:pic>
        <p:nvPicPr>
          <p:cNvPr id="178" name="Google Shape;178;p24" title="hpa-logo-red.png"/>
          <p:cNvPicPr preferRelativeResize="0"/>
          <p:nvPr/>
        </p:nvPicPr>
        <p:blipFill>
          <a:blip r:embed="rId3">
            <a:alphaModFix/>
          </a:blip>
          <a:stretch>
            <a:fillRect/>
          </a:stretch>
        </p:blipFill>
        <p:spPr>
          <a:xfrm>
            <a:off x="0" y="0"/>
            <a:ext cx="2192614" cy="867301"/>
          </a:xfrm>
          <a:prstGeom prst="rect">
            <a:avLst/>
          </a:prstGeom>
          <a:noFill/>
          <a:ln>
            <a:noFill/>
          </a:ln>
        </p:spPr>
      </p:pic>
      <p:sp>
        <p:nvSpPr>
          <p:cNvPr id="179" name="Google Shape;179;p24"/>
          <p:cNvSpPr txBox="1"/>
          <p:nvPr/>
        </p:nvSpPr>
        <p:spPr>
          <a:xfrm>
            <a:off x="2253719" y="0"/>
            <a:ext cx="6909000" cy="867300"/>
          </a:xfrm>
          <a:prstGeom prst="rect">
            <a:avLst/>
          </a:prstGeom>
          <a:solidFill>
            <a:srgbClr val="EEEEEE"/>
          </a:solidFill>
          <a:ln>
            <a:noFill/>
          </a:ln>
        </p:spPr>
        <p:txBody>
          <a:bodyPr anchorCtr="0" anchor="b" bIns="91425" lIns="91425" spcFirstLastPara="1" rIns="91425" wrap="square" tIns="91425">
            <a:noAutofit/>
          </a:bodyPr>
          <a:lstStyle/>
          <a:p>
            <a:pPr indent="0" lvl="0" marL="0" rtl="0" algn="ctr">
              <a:spcBef>
                <a:spcPts val="1000"/>
              </a:spcBef>
              <a:spcAft>
                <a:spcPts val="0"/>
              </a:spcAft>
              <a:buNone/>
            </a:pPr>
            <a:r>
              <a:rPr lang="en" sz="3200">
                <a:latin typeface="Roboto"/>
                <a:ea typeface="Roboto"/>
                <a:cs typeface="Roboto"/>
                <a:sym typeface="Roboto"/>
              </a:rPr>
              <a:t>Operator: </a:t>
            </a:r>
            <a:r>
              <a:rPr b="1" lang="en" sz="3200">
                <a:latin typeface="Roboto"/>
                <a:ea typeface="Roboto"/>
                <a:cs typeface="Roboto"/>
                <a:sym typeface="Roboto"/>
              </a:rPr>
              <a:t>AND </a:t>
            </a:r>
            <a:endParaRPr sz="3200">
              <a:solidFill>
                <a:srgbClr val="000000"/>
              </a:solidFill>
              <a:latin typeface="Roboto"/>
              <a:ea typeface="Roboto"/>
              <a:cs typeface="Roboto"/>
              <a:sym typeface="Roboto"/>
            </a:endParaRPr>
          </a:p>
        </p:txBody>
      </p:sp>
      <p:graphicFrame>
        <p:nvGraphicFramePr>
          <p:cNvPr id="180" name="Google Shape;180;p24"/>
          <p:cNvGraphicFramePr/>
          <p:nvPr/>
        </p:nvGraphicFramePr>
        <p:xfrm>
          <a:off x="3754025" y="1985049"/>
          <a:ext cx="3000000" cy="3000000"/>
        </p:xfrm>
        <a:graphic>
          <a:graphicData uri="http://schemas.openxmlformats.org/drawingml/2006/table">
            <a:tbl>
              <a:tblPr>
                <a:noFill/>
                <a:tableStyleId>{89B876C5-B15F-415F-A78E-B4E078D57D81}</a:tableStyleId>
              </a:tblPr>
              <a:tblGrid>
                <a:gridCol w="1048725"/>
                <a:gridCol w="1048725"/>
                <a:gridCol w="1048725"/>
              </a:tblGrid>
              <a:tr h="242950">
                <a:tc gridSpan="2">
                  <a:txBody>
                    <a:bodyPr/>
                    <a:lstStyle/>
                    <a:p>
                      <a:pPr indent="0" lvl="0" marL="0" rtl="0" algn="ctr">
                        <a:spcBef>
                          <a:spcPts val="0"/>
                        </a:spcBef>
                        <a:spcAft>
                          <a:spcPts val="0"/>
                        </a:spcAft>
                        <a:buNone/>
                      </a:pPr>
                      <a:r>
                        <a:rPr lang="en"/>
                        <a:t>input</a:t>
                      </a:r>
                      <a:endParaRPr/>
                    </a:p>
                  </a:txBody>
                  <a:tcPr marT="91425" marB="91425" marR="91425" marL="91425">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tcPr>
                </a:tc>
                <a:tc hMerge="1"/>
                <a:tc>
                  <a:txBody>
                    <a:bodyPr/>
                    <a:lstStyle/>
                    <a:p>
                      <a:pPr indent="0" lvl="0" marL="0" rtl="0" algn="ctr">
                        <a:spcBef>
                          <a:spcPts val="0"/>
                        </a:spcBef>
                        <a:spcAft>
                          <a:spcPts val="0"/>
                        </a:spcAft>
                        <a:buNone/>
                      </a:pPr>
                      <a:r>
                        <a:rPr lang="en"/>
                        <a:t>output</a:t>
                      </a:r>
                      <a:endParaRPr/>
                    </a:p>
                  </a:txBody>
                  <a:tcPr marT="91425" marB="91425" marR="91425" marL="91425">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tcPr>
                </a:tc>
              </a:tr>
              <a:tr h="242950">
                <a:tc>
                  <a:txBody>
                    <a:bodyPr/>
                    <a:lstStyle/>
                    <a:p>
                      <a:pPr indent="0" lvl="0" marL="0" rtl="0" algn="ctr">
                        <a:spcBef>
                          <a:spcPts val="0"/>
                        </a:spcBef>
                        <a:spcAft>
                          <a:spcPts val="0"/>
                        </a:spcAft>
                        <a:buNone/>
                      </a:pPr>
                      <a:r>
                        <a:rPr b="1" lang="en"/>
                        <a:t>A</a:t>
                      </a:r>
                      <a:endParaRPr b="1"/>
                    </a:p>
                  </a:txBody>
                  <a:tcPr marT="91425" marB="91425" marR="91425" marL="91425">
                    <a:lnB cap="flat" cmpd="sng" w="9525">
                      <a:solidFill>
                        <a:srgbClr val="9E9E9E"/>
                      </a:solidFill>
                      <a:prstDash val="solid"/>
                      <a:round/>
                      <a:headEnd len="sm" w="sm" type="none"/>
                      <a:tailEnd len="sm" w="sm" type="none"/>
                    </a:lnB>
                  </a:tcPr>
                </a:tc>
                <a:tc>
                  <a:txBody>
                    <a:bodyPr/>
                    <a:lstStyle/>
                    <a:p>
                      <a:pPr indent="0" lvl="0" marL="0" rtl="0" algn="ctr">
                        <a:spcBef>
                          <a:spcPts val="0"/>
                        </a:spcBef>
                        <a:spcAft>
                          <a:spcPts val="0"/>
                        </a:spcAft>
                        <a:buNone/>
                      </a:pPr>
                      <a:r>
                        <a:rPr b="1" lang="en"/>
                        <a:t>B</a:t>
                      </a:r>
                      <a:endParaRPr b="1"/>
                    </a:p>
                  </a:txBody>
                  <a:tcPr marT="91425" marB="91425" marR="91425" marL="91425">
                    <a:lnB cap="flat" cmpd="sng" w="9525">
                      <a:solidFill>
                        <a:srgbClr val="9E9E9E"/>
                      </a:solidFill>
                      <a:prstDash val="solid"/>
                      <a:round/>
                      <a:headEnd len="sm" w="sm" type="none"/>
                      <a:tailEnd len="sm" w="sm" type="none"/>
                    </a:lnB>
                  </a:tcPr>
                </a:tc>
                <a:tc>
                  <a:txBody>
                    <a:bodyPr/>
                    <a:lstStyle/>
                    <a:p>
                      <a:pPr indent="0" lvl="0" marL="0" rtl="0" algn="ctr">
                        <a:spcBef>
                          <a:spcPts val="0"/>
                        </a:spcBef>
                        <a:spcAft>
                          <a:spcPts val="0"/>
                        </a:spcAft>
                        <a:buNone/>
                      </a:pPr>
                      <a:r>
                        <a:rPr b="1" lang="en"/>
                        <a:t>A AND B</a:t>
                      </a:r>
                      <a:endParaRPr b="1"/>
                    </a:p>
                  </a:txBody>
                  <a:tcPr marT="91425" marB="91425" marR="91425" marL="91425"/>
                </a:tc>
              </a:tr>
              <a:tr h="242950">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bl>
          </a:graphicData>
        </a:graphic>
      </p:graphicFrame>
      <p:sp>
        <p:nvSpPr>
          <p:cNvPr id="181" name="Google Shape;181;p24"/>
          <p:cNvSpPr txBox="1"/>
          <p:nvPr/>
        </p:nvSpPr>
        <p:spPr>
          <a:xfrm>
            <a:off x="2495225" y="4362249"/>
            <a:ext cx="6667500" cy="805500"/>
          </a:xfrm>
          <a:prstGeom prst="rect">
            <a:avLst/>
          </a:prstGeom>
          <a:noFill/>
          <a:ln>
            <a:noFill/>
          </a:ln>
        </p:spPr>
        <p:txBody>
          <a:bodyPr anchorCtr="0" anchor="t" bIns="91425" lIns="91425" spcFirstLastPara="1" rIns="91425" wrap="square" tIns="91425">
            <a:spAutoFit/>
          </a:bodyPr>
          <a:lstStyle/>
          <a:p>
            <a:pPr indent="0" lvl="0" marL="0" rtl="0" algn="l">
              <a:lnSpc>
                <a:spcPct val="100000"/>
              </a:lnSpc>
              <a:spcBef>
                <a:spcPts val="1000"/>
              </a:spcBef>
              <a:spcAft>
                <a:spcPts val="0"/>
              </a:spcAft>
              <a:buNone/>
            </a:pPr>
            <a:r>
              <a:t/>
            </a:r>
            <a:endParaRPr sz="1800"/>
          </a:p>
          <a:p>
            <a:pPr indent="0" lvl="0" marL="0" rtl="0" algn="l">
              <a:lnSpc>
                <a:spcPct val="150000"/>
              </a:lnSpc>
              <a:spcBef>
                <a:spcPts val="1000"/>
              </a:spcBef>
              <a:spcAft>
                <a:spcPts val="0"/>
              </a:spcAft>
              <a:buNone/>
            </a:pPr>
            <a:r>
              <a:rPr lang="en"/>
              <a:t>eg. </a:t>
            </a:r>
            <a:r>
              <a:rPr lang="en">
                <a:solidFill>
                  <a:schemeClr val="dk1"/>
                </a:solidFill>
              </a:rPr>
              <a:t>You can ride the roller coaster if you are tall enough </a:t>
            </a:r>
            <a:r>
              <a:rPr b="1" lang="en">
                <a:solidFill>
                  <a:schemeClr val="dk1"/>
                </a:solidFill>
              </a:rPr>
              <a:t>AND</a:t>
            </a:r>
            <a:r>
              <a:rPr lang="en">
                <a:solidFill>
                  <a:schemeClr val="dk1"/>
                </a:solidFill>
              </a:rPr>
              <a:t> you have a ticket.</a:t>
            </a:r>
            <a:endParaRPr/>
          </a:p>
        </p:txBody>
      </p:sp>
      <p:sp>
        <p:nvSpPr>
          <p:cNvPr id="182" name="Google Shape;182;p24"/>
          <p:cNvSpPr txBox="1"/>
          <p:nvPr/>
        </p:nvSpPr>
        <p:spPr>
          <a:xfrm>
            <a:off x="2246244" y="867300"/>
            <a:ext cx="6909000" cy="612900"/>
          </a:xfrm>
          <a:prstGeom prst="rect">
            <a:avLst/>
          </a:prstGeom>
          <a:solidFill>
            <a:srgbClr val="EEEEEE"/>
          </a:solidFill>
          <a:ln>
            <a:noFill/>
          </a:ln>
        </p:spPr>
        <p:txBody>
          <a:bodyPr anchorCtr="0" anchor="t" bIns="91425" lIns="91425" spcFirstLastPara="1" rIns="91425" wrap="square" tIns="91425">
            <a:normAutofit/>
          </a:bodyPr>
          <a:lstStyle/>
          <a:p>
            <a:pPr indent="0" lvl="0" marL="0" rtl="0" algn="ctr">
              <a:spcBef>
                <a:spcPts val="1000"/>
              </a:spcBef>
              <a:spcAft>
                <a:spcPts val="0"/>
              </a:spcAft>
              <a:buSzPts val="1100"/>
              <a:buNone/>
            </a:pPr>
            <a:r>
              <a:rPr lang="en" sz="2400">
                <a:solidFill>
                  <a:schemeClr val="dk1"/>
                </a:solidFill>
                <a:latin typeface="Roboto"/>
                <a:ea typeface="Roboto"/>
                <a:cs typeface="Roboto"/>
                <a:sym typeface="Roboto"/>
              </a:rPr>
              <a:t>(conjunction: &amp;&amp; or </a:t>
            </a:r>
            <a:r>
              <a:rPr lang="en" sz="2400">
                <a:solidFill>
                  <a:srgbClr val="0A0A0A"/>
                </a:solidFill>
                <a:latin typeface="Courier New"/>
                <a:ea typeface="Courier New"/>
                <a:cs typeface="Courier New"/>
                <a:sym typeface="Courier New"/>
              </a:rPr>
              <a:t>∧</a:t>
            </a:r>
            <a:r>
              <a:rPr lang="en" sz="2400">
                <a:solidFill>
                  <a:schemeClr val="dk1"/>
                </a:solidFill>
                <a:latin typeface="Roboto"/>
                <a:ea typeface="Roboto"/>
                <a:cs typeface="Roboto"/>
                <a:sym typeface="Roboto"/>
              </a:rPr>
              <a:t>)</a:t>
            </a:r>
            <a:endParaRPr sz="2400">
              <a:solidFill>
                <a:srgbClr val="595959"/>
              </a:solidFill>
              <a:latin typeface="Roboto"/>
              <a:ea typeface="Roboto"/>
              <a:cs typeface="Roboto"/>
              <a:sym typeface="Roboto"/>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6" name="Shape 186"/>
        <p:cNvGrpSpPr/>
        <p:nvPr/>
      </p:nvGrpSpPr>
      <p:grpSpPr>
        <a:xfrm>
          <a:off x="0" y="0"/>
          <a:ext cx="0" cy="0"/>
          <a:chOff x="0" y="0"/>
          <a:chExt cx="0" cy="0"/>
        </a:xfrm>
      </p:grpSpPr>
      <p:sp>
        <p:nvSpPr>
          <p:cNvPr id="187" name="Google Shape;187;p25"/>
          <p:cNvSpPr/>
          <p:nvPr/>
        </p:nvSpPr>
        <p:spPr>
          <a:xfrm>
            <a:off x="0" y="0"/>
            <a:ext cx="2235300" cy="5143500"/>
          </a:xfrm>
          <a:prstGeom prst="rect">
            <a:avLst/>
          </a:prstGeom>
          <a:solidFill>
            <a:srgbClr val="000000"/>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188" name="Google Shape;188;p25"/>
          <p:cNvSpPr txBox="1"/>
          <p:nvPr/>
        </p:nvSpPr>
        <p:spPr>
          <a:xfrm>
            <a:off x="2265225" y="0"/>
            <a:ext cx="6879000" cy="650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800"/>
              </a:spcBef>
              <a:spcAft>
                <a:spcPts val="400"/>
              </a:spcAft>
              <a:buNone/>
            </a:pPr>
            <a:r>
              <a:rPr lang="en" sz="3200">
                <a:solidFill>
                  <a:srgbClr val="000000"/>
                </a:solidFill>
                <a:latin typeface="Roboto"/>
                <a:ea typeface="Roboto"/>
                <a:cs typeface="Roboto"/>
                <a:sym typeface="Roboto"/>
              </a:rPr>
              <a:t>Next Time</a:t>
            </a:r>
            <a:endParaRPr sz="3200">
              <a:solidFill>
                <a:srgbClr val="000000"/>
              </a:solidFill>
              <a:latin typeface="Roboto"/>
              <a:ea typeface="Roboto"/>
              <a:cs typeface="Roboto"/>
              <a:sym typeface="Roboto"/>
            </a:endParaRPr>
          </a:p>
        </p:txBody>
      </p:sp>
      <p:sp>
        <p:nvSpPr>
          <p:cNvPr id="189" name="Google Shape;189;p25"/>
          <p:cNvSpPr txBox="1"/>
          <p:nvPr/>
        </p:nvSpPr>
        <p:spPr>
          <a:xfrm>
            <a:off x="2369700" y="1469199"/>
            <a:ext cx="6774300" cy="4617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1200"/>
              </a:spcAft>
              <a:buNone/>
            </a:pPr>
            <a:r>
              <a:rPr b="1" lang="en" sz="1800">
                <a:solidFill>
                  <a:schemeClr val="dk1"/>
                </a:solidFill>
              </a:rPr>
              <a:t>OR</a:t>
            </a:r>
            <a:r>
              <a:rPr lang="en" sz="1800">
                <a:solidFill>
                  <a:schemeClr val="dk1"/>
                </a:solidFill>
              </a:rPr>
              <a:t> requires at least one.</a:t>
            </a:r>
            <a:endParaRPr sz="1800">
              <a:latin typeface="Roboto"/>
              <a:ea typeface="Roboto"/>
              <a:cs typeface="Roboto"/>
              <a:sym typeface="Roboto"/>
            </a:endParaRPr>
          </a:p>
        </p:txBody>
      </p:sp>
      <p:pic>
        <p:nvPicPr>
          <p:cNvPr id="190" name="Google Shape;190;p25" title="hpa-logo-red.png"/>
          <p:cNvPicPr preferRelativeResize="0"/>
          <p:nvPr/>
        </p:nvPicPr>
        <p:blipFill>
          <a:blip r:embed="rId3">
            <a:alphaModFix/>
          </a:blip>
          <a:stretch>
            <a:fillRect/>
          </a:stretch>
        </p:blipFill>
        <p:spPr>
          <a:xfrm>
            <a:off x="0" y="0"/>
            <a:ext cx="2192614" cy="867301"/>
          </a:xfrm>
          <a:prstGeom prst="rect">
            <a:avLst/>
          </a:prstGeom>
          <a:noFill/>
          <a:ln>
            <a:noFill/>
          </a:ln>
        </p:spPr>
      </p:pic>
      <p:sp>
        <p:nvSpPr>
          <p:cNvPr id="191" name="Google Shape;191;p25"/>
          <p:cNvSpPr txBox="1"/>
          <p:nvPr/>
        </p:nvSpPr>
        <p:spPr>
          <a:xfrm>
            <a:off x="2253719" y="0"/>
            <a:ext cx="6909000" cy="867300"/>
          </a:xfrm>
          <a:prstGeom prst="rect">
            <a:avLst/>
          </a:prstGeom>
          <a:solidFill>
            <a:srgbClr val="EEEEEE"/>
          </a:solidFill>
          <a:ln>
            <a:noFill/>
          </a:ln>
        </p:spPr>
        <p:txBody>
          <a:bodyPr anchorCtr="0" anchor="b" bIns="91425" lIns="91425" spcFirstLastPara="1" rIns="91425" wrap="square" tIns="91425">
            <a:noAutofit/>
          </a:bodyPr>
          <a:lstStyle/>
          <a:p>
            <a:pPr indent="0" lvl="0" marL="0" rtl="0" algn="ctr">
              <a:spcBef>
                <a:spcPts val="1000"/>
              </a:spcBef>
              <a:spcAft>
                <a:spcPts val="0"/>
              </a:spcAft>
              <a:buNone/>
            </a:pPr>
            <a:r>
              <a:rPr lang="en" sz="3200">
                <a:latin typeface="Roboto"/>
                <a:ea typeface="Roboto"/>
                <a:cs typeface="Roboto"/>
                <a:sym typeface="Roboto"/>
              </a:rPr>
              <a:t>Operator: </a:t>
            </a:r>
            <a:r>
              <a:rPr b="1" lang="en" sz="3200">
                <a:latin typeface="Roboto"/>
                <a:ea typeface="Roboto"/>
                <a:cs typeface="Roboto"/>
                <a:sym typeface="Roboto"/>
              </a:rPr>
              <a:t>OR</a:t>
            </a:r>
            <a:r>
              <a:rPr b="1" lang="en" sz="3200">
                <a:latin typeface="Roboto"/>
                <a:ea typeface="Roboto"/>
                <a:cs typeface="Roboto"/>
                <a:sym typeface="Roboto"/>
              </a:rPr>
              <a:t> </a:t>
            </a:r>
            <a:endParaRPr sz="3200">
              <a:solidFill>
                <a:srgbClr val="000000"/>
              </a:solidFill>
              <a:latin typeface="Roboto"/>
              <a:ea typeface="Roboto"/>
              <a:cs typeface="Roboto"/>
              <a:sym typeface="Roboto"/>
            </a:endParaRPr>
          </a:p>
        </p:txBody>
      </p:sp>
      <p:graphicFrame>
        <p:nvGraphicFramePr>
          <p:cNvPr id="192" name="Google Shape;192;p25"/>
          <p:cNvGraphicFramePr/>
          <p:nvPr/>
        </p:nvGraphicFramePr>
        <p:xfrm>
          <a:off x="3754025" y="1985049"/>
          <a:ext cx="3000000" cy="3000000"/>
        </p:xfrm>
        <a:graphic>
          <a:graphicData uri="http://schemas.openxmlformats.org/drawingml/2006/table">
            <a:tbl>
              <a:tblPr>
                <a:noFill/>
                <a:tableStyleId>{89B876C5-B15F-415F-A78E-B4E078D57D81}</a:tableStyleId>
              </a:tblPr>
              <a:tblGrid>
                <a:gridCol w="1048725"/>
                <a:gridCol w="1048725"/>
                <a:gridCol w="1048725"/>
              </a:tblGrid>
              <a:tr h="242950">
                <a:tc gridSpan="2">
                  <a:txBody>
                    <a:bodyPr/>
                    <a:lstStyle/>
                    <a:p>
                      <a:pPr indent="0" lvl="0" marL="0" rtl="0" algn="ctr">
                        <a:spcBef>
                          <a:spcPts val="0"/>
                        </a:spcBef>
                        <a:spcAft>
                          <a:spcPts val="0"/>
                        </a:spcAft>
                        <a:buNone/>
                      </a:pPr>
                      <a:r>
                        <a:rPr lang="en"/>
                        <a:t>input</a:t>
                      </a:r>
                      <a:endParaRPr/>
                    </a:p>
                  </a:txBody>
                  <a:tcPr marT="91425" marB="91425" marR="91425" marL="91425">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tcPr>
                </a:tc>
                <a:tc hMerge="1"/>
                <a:tc>
                  <a:txBody>
                    <a:bodyPr/>
                    <a:lstStyle/>
                    <a:p>
                      <a:pPr indent="0" lvl="0" marL="0" rtl="0" algn="ctr">
                        <a:spcBef>
                          <a:spcPts val="0"/>
                        </a:spcBef>
                        <a:spcAft>
                          <a:spcPts val="0"/>
                        </a:spcAft>
                        <a:buNone/>
                      </a:pPr>
                      <a:r>
                        <a:rPr lang="en"/>
                        <a:t>output</a:t>
                      </a:r>
                      <a:endParaRPr/>
                    </a:p>
                  </a:txBody>
                  <a:tcPr marT="91425" marB="91425" marR="91425" marL="91425">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tcPr>
                </a:tc>
              </a:tr>
              <a:tr h="242950">
                <a:tc>
                  <a:txBody>
                    <a:bodyPr/>
                    <a:lstStyle/>
                    <a:p>
                      <a:pPr indent="0" lvl="0" marL="0" rtl="0" algn="ctr">
                        <a:spcBef>
                          <a:spcPts val="0"/>
                        </a:spcBef>
                        <a:spcAft>
                          <a:spcPts val="0"/>
                        </a:spcAft>
                        <a:buNone/>
                      </a:pPr>
                      <a:r>
                        <a:rPr b="1" lang="en"/>
                        <a:t>A</a:t>
                      </a:r>
                      <a:endParaRPr b="1"/>
                    </a:p>
                  </a:txBody>
                  <a:tcPr marT="91425" marB="91425" marR="91425" marL="91425">
                    <a:lnB cap="flat" cmpd="sng" w="9525">
                      <a:solidFill>
                        <a:srgbClr val="9E9E9E"/>
                      </a:solidFill>
                      <a:prstDash val="solid"/>
                      <a:round/>
                      <a:headEnd len="sm" w="sm" type="none"/>
                      <a:tailEnd len="sm" w="sm" type="none"/>
                    </a:lnB>
                  </a:tcPr>
                </a:tc>
                <a:tc>
                  <a:txBody>
                    <a:bodyPr/>
                    <a:lstStyle/>
                    <a:p>
                      <a:pPr indent="0" lvl="0" marL="0" rtl="0" algn="ctr">
                        <a:spcBef>
                          <a:spcPts val="0"/>
                        </a:spcBef>
                        <a:spcAft>
                          <a:spcPts val="0"/>
                        </a:spcAft>
                        <a:buNone/>
                      </a:pPr>
                      <a:r>
                        <a:rPr b="1" lang="en"/>
                        <a:t>B</a:t>
                      </a:r>
                      <a:endParaRPr b="1"/>
                    </a:p>
                  </a:txBody>
                  <a:tcPr marT="91425" marB="91425" marR="91425" marL="91425">
                    <a:lnB cap="flat" cmpd="sng" w="9525">
                      <a:solidFill>
                        <a:srgbClr val="9E9E9E"/>
                      </a:solidFill>
                      <a:prstDash val="solid"/>
                      <a:round/>
                      <a:headEnd len="sm" w="sm" type="none"/>
                      <a:tailEnd len="sm" w="sm" type="none"/>
                    </a:lnB>
                  </a:tcPr>
                </a:tc>
                <a:tc>
                  <a:txBody>
                    <a:bodyPr/>
                    <a:lstStyle/>
                    <a:p>
                      <a:pPr indent="0" lvl="0" marL="0" rtl="0" algn="ctr">
                        <a:spcBef>
                          <a:spcPts val="0"/>
                        </a:spcBef>
                        <a:spcAft>
                          <a:spcPts val="0"/>
                        </a:spcAft>
                        <a:buNone/>
                      </a:pPr>
                      <a:r>
                        <a:rPr b="1" lang="en"/>
                        <a:t>A OR B</a:t>
                      </a:r>
                      <a:endParaRPr b="1"/>
                    </a:p>
                  </a:txBody>
                  <a:tcPr marT="91425" marB="91425" marR="91425" marL="91425"/>
                </a:tc>
              </a:tr>
              <a:tr h="242950">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bl>
          </a:graphicData>
        </a:graphic>
      </p:graphicFrame>
      <p:sp>
        <p:nvSpPr>
          <p:cNvPr id="193" name="Google Shape;193;p25"/>
          <p:cNvSpPr txBox="1"/>
          <p:nvPr/>
        </p:nvSpPr>
        <p:spPr>
          <a:xfrm>
            <a:off x="2495225" y="4362249"/>
            <a:ext cx="6667500" cy="744000"/>
          </a:xfrm>
          <a:prstGeom prst="rect">
            <a:avLst/>
          </a:prstGeom>
          <a:noFill/>
          <a:ln>
            <a:noFill/>
          </a:ln>
        </p:spPr>
        <p:txBody>
          <a:bodyPr anchorCtr="0" anchor="t" bIns="91425" lIns="91425" spcFirstLastPara="1" rIns="91425" wrap="square" tIns="91425">
            <a:spAutoFit/>
          </a:bodyPr>
          <a:lstStyle/>
          <a:p>
            <a:pPr indent="0" lvl="0" marL="0" rtl="0" algn="l">
              <a:lnSpc>
                <a:spcPct val="100000"/>
              </a:lnSpc>
              <a:spcBef>
                <a:spcPts val="1000"/>
              </a:spcBef>
              <a:spcAft>
                <a:spcPts val="0"/>
              </a:spcAft>
              <a:buNone/>
            </a:pPr>
            <a:r>
              <a:t/>
            </a:r>
            <a:endParaRPr/>
          </a:p>
          <a:p>
            <a:pPr indent="0" lvl="0" marL="0" rtl="0" algn="l">
              <a:lnSpc>
                <a:spcPct val="150000"/>
              </a:lnSpc>
              <a:spcBef>
                <a:spcPts val="1000"/>
              </a:spcBef>
              <a:spcAft>
                <a:spcPts val="0"/>
              </a:spcAft>
              <a:buNone/>
            </a:pPr>
            <a:r>
              <a:rPr lang="en"/>
              <a:t>eg. </a:t>
            </a:r>
            <a:r>
              <a:rPr lang="en">
                <a:solidFill>
                  <a:schemeClr val="dk1"/>
                </a:solidFill>
              </a:rPr>
              <a:t>You can get help if you stay after school </a:t>
            </a:r>
            <a:r>
              <a:rPr b="1" lang="en">
                <a:solidFill>
                  <a:schemeClr val="dk1"/>
                </a:solidFill>
              </a:rPr>
              <a:t>OR</a:t>
            </a:r>
            <a:r>
              <a:rPr lang="en">
                <a:solidFill>
                  <a:schemeClr val="dk1"/>
                </a:solidFill>
              </a:rPr>
              <a:t> come during lunch, or </a:t>
            </a:r>
            <a:r>
              <a:rPr b="1" lang="en">
                <a:solidFill>
                  <a:schemeClr val="dk1"/>
                </a:solidFill>
              </a:rPr>
              <a:t>BOTH</a:t>
            </a:r>
            <a:endParaRPr b="1"/>
          </a:p>
        </p:txBody>
      </p:sp>
      <p:sp>
        <p:nvSpPr>
          <p:cNvPr id="194" name="Google Shape;194;p25"/>
          <p:cNvSpPr txBox="1"/>
          <p:nvPr/>
        </p:nvSpPr>
        <p:spPr>
          <a:xfrm>
            <a:off x="2246244" y="867300"/>
            <a:ext cx="6909000" cy="612900"/>
          </a:xfrm>
          <a:prstGeom prst="rect">
            <a:avLst/>
          </a:prstGeom>
          <a:solidFill>
            <a:srgbClr val="EEEEEE"/>
          </a:solidFill>
          <a:ln>
            <a:noFill/>
          </a:ln>
        </p:spPr>
        <p:txBody>
          <a:bodyPr anchorCtr="0" anchor="t" bIns="91425" lIns="91425" spcFirstLastPara="1" rIns="91425" wrap="square" tIns="91425">
            <a:normAutofit/>
          </a:bodyPr>
          <a:lstStyle/>
          <a:p>
            <a:pPr indent="0" lvl="0" marL="0" rtl="0" algn="ctr">
              <a:spcBef>
                <a:spcPts val="1000"/>
              </a:spcBef>
              <a:spcAft>
                <a:spcPts val="0"/>
              </a:spcAft>
              <a:buSzPts val="1100"/>
              <a:buNone/>
            </a:pPr>
            <a:r>
              <a:rPr lang="en" sz="2400">
                <a:solidFill>
                  <a:schemeClr val="dk1"/>
                </a:solidFill>
                <a:latin typeface="Roboto"/>
                <a:ea typeface="Roboto"/>
                <a:cs typeface="Roboto"/>
                <a:sym typeface="Roboto"/>
              </a:rPr>
              <a:t>(disjunction: </a:t>
            </a:r>
            <a:r>
              <a:rPr lang="en" sz="2400">
                <a:solidFill>
                  <a:schemeClr val="dk1"/>
                </a:solidFill>
                <a:latin typeface="Roboto"/>
                <a:ea typeface="Roboto"/>
                <a:cs typeface="Roboto"/>
                <a:sym typeface="Roboto"/>
              </a:rPr>
              <a:t>|| or </a:t>
            </a:r>
            <a:r>
              <a:rPr lang="en" sz="2400">
                <a:solidFill>
                  <a:srgbClr val="0A0A0A"/>
                </a:solidFill>
                <a:latin typeface="Roboto"/>
                <a:ea typeface="Roboto"/>
                <a:cs typeface="Roboto"/>
                <a:sym typeface="Roboto"/>
              </a:rPr>
              <a:t>∨)</a:t>
            </a:r>
            <a:endParaRPr sz="2400">
              <a:solidFill>
                <a:srgbClr val="595959"/>
              </a:solidFill>
              <a:latin typeface="Roboto"/>
              <a:ea typeface="Roboto"/>
              <a:cs typeface="Roboto"/>
              <a:sym typeface="Roboto"/>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8" name="Shape 198"/>
        <p:cNvGrpSpPr/>
        <p:nvPr/>
      </p:nvGrpSpPr>
      <p:grpSpPr>
        <a:xfrm>
          <a:off x="0" y="0"/>
          <a:ext cx="0" cy="0"/>
          <a:chOff x="0" y="0"/>
          <a:chExt cx="0" cy="0"/>
        </a:xfrm>
      </p:grpSpPr>
      <p:sp>
        <p:nvSpPr>
          <p:cNvPr id="199" name="Google Shape;199;p26"/>
          <p:cNvSpPr/>
          <p:nvPr/>
        </p:nvSpPr>
        <p:spPr>
          <a:xfrm>
            <a:off x="0" y="0"/>
            <a:ext cx="2235300" cy="5143500"/>
          </a:xfrm>
          <a:prstGeom prst="rect">
            <a:avLst/>
          </a:prstGeom>
          <a:solidFill>
            <a:srgbClr val="000000"/>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200" name="Google Shape;200;p26"/>
          <p:cNvSpPr txBox="1"/>
          <p:nvPr/>
        </p:nvSpPr>
        <p:spPr>
          <a:xfrm>
            <a:off x="2265225" y="0"/>
            <a:ext cx="6879000" cy="650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800"/>
              </a:spcBef>
              <a:spcAft>
                <a:spcPts val="400"/>
              </a:spcAft>
              <a:buNone/>
            </a:pPr>
            <a:r>
              <a:rPr lang="en" sz="3200">
                <a:solidFill>
                  <a:srgbClr val="000000"/>
                </a:solidFill>
                <a:latin typeface="Roboto"/>
                <a:ea typeface="Roboto"/>
                <a:cs typeface="Roboto"/>
                <a:sym typeface="Roboto"/>
              </a:rPr>
              <a:t>Next Time</a:t>
            </a:r>
            <a:endParaRPr sz="3200">
              <a:solidFill>
                <a:srgbClr val="000000"/>
              </a:solidFill>
              <a:latin typeface="Roboto"/>
              <a:ea typeface="Roboto"/>
              <a:cs typeface="Roboto"/>
              <a:sym typeface="Roboto"/>
            </a:endParaRPr>
          </a:p>
        </p:txBody>
      </p:sp>
      <p:sp>
        <p:nvSpPr>
          <p:cNvPr id="201" name="Google Shape;201;p26"/>
          <p:cNvSpPr txBox="1"/>
          <p:nvPr/>
        </p:nvSpPr>
        <p:spPr>
          <a:xfrm>
            <a:off x="2369700" y="1469199"/>
            <a:ext cx="6774300" cy="4617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1200"/>
              </a:spcAft>
              <a:buNone/>
            </a:pPr>
            <a:r>
              <a:rPr b="1" lang="en" sz="1800">
                <a:solidFill>
                  <a:schemeClr val="dk1"/>
                </a:solidFill>
              </a:rPr>
              <a:t>OR</a:t>
            </a:r>
            <a:r>
              <a:rPr lang="en" sz="1800">
                <a:solidFill>
                  <a:schemeClr val="dk1"/>
                </a:solidFill>
              </a:rPr>
              <a:t> requires at least one.</a:t>
            </a:r>
            <a:endParaRPr sz="1800">
              <a:latin typeface="Roboto"/>
              <a:ea typeface="Roboto"/>
              <a:cs typeface="Roboto"/>
              <a:sym typeface="Roboto"/>
            </a:endParaRPr>
          </a:p>
        </p:txBody>
      </p:sp>
      <p:pic>
        <p:nvPicPr>
          <p:cNvPr id="202" name="Google Shape;202;p26" title="hpa-logo-red.png"/>
          <p:cNvPicPr preferRelativeResize="0"/>
          <p:nvPr/>
        </p:nvPicPr>
        <p:blipFill>
          <a:blip r:embed="rId3">
            <a:alphaModFix/>
          </a:blip>
          <a:stretch>
            <a:fillRect/>
          </a:stretch>
        </p:blipFill>
        <p:spPr>
          <a:xfrm>
            <a:off x="0" y="0"/>
            <a:ext cx="2192614" cy="867301"/>
          </a:xfrm>
          <a:prstGeom prst="rect">
            <a:avLst/>
          </a:prstGeom>
          <a:noFill/>
          <a:ln>
            <a:noFill/>
          </a:ln>
        </p:spPr>
      </p:pic>
      <p:sp>
        <p:nvSpPr>
          <p:cNvPr id="203" name="Google Shape;203;p26"/>
          <p:cNvSpPr txBox="1"/>
          <p:nvPr/>
        </p:nvSpPr>
        <p:spPr>
          <a:xfrm>
            <a:off x="2253719" y="0"/>
            <a:ext cx="6909000" cy="867300"/>
          </a:xfrm>
          <a:prstGeom prst="rect">
            <a:avLst/>
          </a:prstGeom>
          <a:solidFill>
            <a:srgbClr val="EEEEEE"/>
          </a:solidFill>
          <a:ln>
            <a:noFill/>
          </a:ln>
        </p:spPr>
        <p:txBody>
          <a:bodyPr anchorCtr="0" anchor="b" bIns="91425" lIns="91425" spcFirstLastPara="1" rIns="91425" wrap="square" tIns="91425">
            <a:noAutofit/>
          </a:bodyPr>
          <a:lstStyle/>
          <a:p>
            <a:pPr indent="0" lvl="0" marL="0" rtl="0" algn="ctr">
              <a:spcBef>
                <a:spcPts val="1000"/>
              </a:spcBef>
              <a:spcAft>
                <a:spcPts val="0"/>
              </a:spcAft>
              <a:buNone/>
            </a:pPr>
            <a:r>
              <a:rPr lang="en" sz="3200">
                <a:latin typeface="Roboto"/>
                <a:ea typeface="Roboto"/>
                <a:cs typeface="Roboto"/>
                <a:sym typeface="Roboto"/>
              </a:rPr>
              <a:t>Operator: </a:t>
            </a:r>
            <a:r>
              <a:rPr b="1" lang="en" sz="3200">
                <a:latin typeface="Roboto"/>
                <a:ea typeface="Roboto"/>
                <a:cs typeface="Roboto"/>
                <a:sym typeface="Roboto"/>
              </a:rPr>
              <a:t>OR </a:t>
            </a:r>
            <a:endParaRPr sz="3200">
              <a:solidFill>
                <a:srgbClr val="000000"/>
              </a:solidFill>
              <a:latin typeface="Roboto"/>
              <a:ea typeface="Roboto"/>
              <a:cs typeface="Roboto"/>
              <a:sym typeface="Roboto"/>
            </a:endParaRPr>
          </a:p>
        </p:txBody>
      </p:sp>
      <p:graphicFrame>
        <p:nvGraphicFramePr>
          <p:cNvPr id="204" name="Google Shape;204;p26"/>
          <p:cNvGraphicFramePr/>
          <p:nvPr/>
        </p:nvGraphicFramePr>
        <p:xfrm>
          <a:off x="3754025" y="1985049"/>
          <a:ext cx="3000000" cy="3000000"/>
        </p:xfrm>
        <a:graphic>
          <a:graphicData uri="http://schemas.openxmlformats.org/drawingml/2006/table">
            <a:tbl>
              <a:tblPr>
                <a:noFill/>
                <a:tableStyleId>{89B876C5-B15F-415F-A78E-B4E078D57D81}</a:tableStyleId>
              </a:tblPr>
              <a:tblGrid>
                <a:gridCol w="1048725"/>
                <a:gridCol w="1048725"/>
                <a:gridCol w="1048725"/>
              </a:tblGrid>
              <a:tr h="242950">
                <a:tc gridSpan="2">
                  <a:txBody>
                    <a:bodyPr/>
                    <a:lstStyle/>
                    <a:p>
                      <a:pPr indent="0" lvl="0" marL="0" rtl="0" algn="ctr">
                        <a:spcBef>
                          <a:spcPts val="0"/>
                        </a:spcBef>
                        <a:spcAft>
                          <a:spcPts val="0"/>
                        </a:spcAft>
                        <a:buNone/>
                      </a:pPr>
                      <a:r>
                        <a:rPr lang="en"/>
                        <a:t>input</a:t>
                      </a:r>
                      <a:endParaRPr/>
                    </a:p>
                  </a:txBody>
                  <a:tcPr marT="91425" marB="91425" marR="91425" marL="91425">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tcPr>
                </a:tc>
                <a:tc hMerge="1"/>
                <a:tc>
                  <a:txBody>
                    <a:bodyPr/>
                    <a:lstStyle/>
                    <a:p>
                      <a:pPr indent="0" lvl="0" marL="0" rtl="0" algn="ctr">
                        <a:spcBef>
                          <a:spcPts val="0"/>
                        </a:spcBef>
                        <a:spcAft>
                          <a:spcPts val="0"/>
                        </a:spcAft>
                        <a:buNone/>
                      </a:pPr>
                      <a:r>
                        <a:rPr lang="en"/>
                        <a:t>output</a:t>
                      </a:r>
                      <a:endParaRPr/>
                    </a:p>
                  </a:txBody>
                  <a:tcPr marT="91425" marB="91425" marR="91425" marL="91425">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tcPr>
                </a:tc>
              </a:tr>
              <a:tr h="242950">
                <a:tc>
                  <a:txBody>
                    <a:bodyPr/>
                    <a:lstStyle/>
                    <a:p>
                      <a:pPr indent="0" lvl="0" marL="0" rtl="0" algn="ctr">
                        <a:spcBef>
                          <a:spcPts val="0"/>
                        </a:spcBef>
                        <a:spcAft>
                          <a:spcPts val="0"/>
                        </a:spcAft>
                        <a:buNone/>
                      </a:pPr>
                      <a:r>
                        <a:rPr b="1" lang="en"/>
                        <a:t>A</a:t>
                      </a:r>
                      <a:endParaRPr b="1"/>
                    </a:p>
                  </a:txBody>
                  <a:tcPr marT="91425" marB="91425" marR="91425" marL="91425">
                    <a:lnB cap="flat" cmpd="sng" w="9525">
                      <a:solidFill>
                        <a:srgbClr val="9E9E9E"/>
                      </a:solidFill>
                      <a:prstDash val="solid"/>
                      <a:round/>
                      <a:headEnd len="sm" w="sm" type="none"/>
                      <a:tailEnd len="sm" w="sm" type="none"/>
                    </a:lnB>
                  </a:tcPr>
                </a:tc>
                <a:tc>
                  <a:txBody>
                    <a:bodyPr/>
                    <a:lstStyle/>
                    <a:p>
                      <a:pPr indent="0" lvl="0" marL="0" rtl="0" algn="ctr">
                        <a:spcBef>
                          <a:spcPts val="0"/>
                        </a:spcBef>
                        <a:spcAft>
                          <a:spcPts val="0"/>
                        </a:spcAft>
                        <a:buNone/>
                      </a:pPr>
                      <a:r>
                        <a:rPr b="1" lang="en"/>
                        <a:t>B</a:t>
                      </a:r>
                      <a:endParaRPr b="1"/>
                    </a:p>
                  </a:txBody>
                  <a:tcPr marT="91425" marB="91425" marR="91425" marL="91425">
                    <a:lnB cap="flat" cmpd="sng" w="9525">
                      <a:solidFill>
                        <a:srgbClr val="9E9E9E"/>
                      </a:solidFill>
                      <a:prstDash val="solid"/>
                      <a:round/>
                      <a:headEnd len="sm" w="sm" type="none"/>
                      <a:tailEnd len="sm" w="sm" type="none"/>
                    </a:lnB>
                  </a:tcPr>
                </a:tc>
                <a:tc>
                  <a:txBody>
                    <a:bodyPr/>
                    <a:lstStyle/>
                    <a:p>
                      <a:pPr indent="0" lvl="0" marL="0" rtl="0" algn="ctr">
                        <a:spcBef>
                          <a:spcPts val="0"/>
                        </a:spcBef>
                        <a:spcAft>
                          <a:spcPts val="0"/>
                        </a:spcAft>
                        <a:buNone/>
                      </a:pPr>
                      <a:r>
                        <a:rPr b="1" lang="en"/>
                        <a:t>A OR B</a:t>
                      </a:r>
                      <a:endParaRPr b="1"/>
                    </a:p>
                  </a:txBody>
                  <a:tcPr marT="91425" marB="91425" marR="91425" marL="91425"/>
                </a:tc>
              </a:tr>
              <a:tr h="242950">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bl>
          </a:graphicData>
        </a:graphic>
      </p:graphicFrame>
      <p:sp>
        <p:nvSpPr>
          <p:cNvPr id="205" name="Google Shape;205;p26"/>
          <p:cNvSpPr txBox="1"/>
          <p:nvPr/>
        </p:nvSpPr>
        <p:spPr>
          <a:xfrm>
            <a:off x="2495225" y="4362249"/>
            <a:ext cx="6667500" cy="744000"/>
          </a:xfrm>
          <a:prstGeom prst="rect">
            <a:avLst/>
          </a:prstGeom>
          <a:noFill/>
          <a:ln>
            <a:noFill/>
          </a:ln>
        </p:spPr>
        <p:txBody>
          <a:bodyPr anchorCtr="0" anchor="t" bIns="91425" lIns="91425" spcFirstLastPara="1" rIns="91425" wrap="square" tIns="91425">
            <a:spAutoFit/>
          </a:bodyPr>
          <a:lstStyle/>
          <a:p>
            <a:pPr indent="0" lvl="0" marL="0" rtl="0" algn="l">
              <a:lnSpc>
                <a:spcPct val="100000"/>
              </a:lnSpc>
              <a:spcBef>
                <a:spcPts val="1000"/>
              </a:spcBef>
              <a:spcAft>
                <a:spcPts val="0"/>
              </a:spcAft>
              <a:buNone/>
            </a:pPr>
            <a:r>
              <a:t/>
            </a:r>
            <a:endParaRPr/>
          </a:p>
          <a:p>
            <a:pPr indent="0" lvl="0" marL="0" rtl="0" algn="l">
              <a:lnSpc>
                <a:spcPct val="150000"/>
              </a:lnSpc>
              <a:spcBef>
                <a:spcPts val="1000"/>
              </a:spcBef>
              <a:spcAft>
                <a:spcPts val="0"/>
              </a:spcAft>
              <a:buNone/>
            </a:pPr>
            <a:r>
              <a:rPr lang="en"/>
              <a:t>eg. </a:t>
            </a:r>
            <a:r>
              <a:rPr lang="en">
                <a:solidFill>
                  <a:schemeClr val="dk1"/>
                </a:solidFill>
              </a:rPr>
              <a:t>You can get help if you stay after school </a:t>
            </a:r>
            <a:r>
              <a:rPr b="1" lang="en">
                <a:solidFill>
                  <a:schemeClr val="dk1"/>
                </a:solidFill>
              </a:rPr>
              <a:t>OR</a:t>
            </a:r>
            <a:r>
              <a:rPr lang="en">
                <a:solidFill>
                  <a:schemeClr val="dk1"/>
                </a:solidFill>
              </a:rPr>
              <a:t> come during lunch, or </a:t>
            </a:r>
            <a:r>
              <a:rPr b="1" lang="en">
                <a:solidFill>
                  <a:schemeClr val="dk1"/>
                </a:solidFill>
              </a:rPr>
              <a:t>BOTH</a:t>
            </a:r>
            <a:endParaRPr b="1"/>
          </a:p>
        </p:txBody>
      </p:sp>
      <p:sp>
        <p:nvSpPr>
          <p:cNvPr id="206" name="Google Shape;206;p26"/>
          <p:cNvSpPr txBox="1"/>
          <p:nvPr/>
        </p:nvSpPr>
        <p:spPr>
          <a:xfrm>
            <a:off x="2246244" y="867300"/>
            <a:ext cx="6909000" cy="612900"/>
          </a:xfrm>
          <a:prstGeom prst="rect">
            <a:avLst/>
          </a:prstGeom>
          <a:solidFill>
            <a:srgbClr val="EEEEEE"/>
          </a:solidFill>
          <a:ln>
            <a:noFill/>
          </a:ln>
        </p:spPr>
        <p:txBody>
          <a:bodyPr anchorCtr="0" anchor="t" bIns="91425" lIns="91425" spcFirstLastPara="1" rIns="91425" wrap="square" tIns="91425">
            <a:normAutofit/>
          </a:bodyPr>
          <a:lstStyle/>
          <a:p>
            <a:pPr indent="0" lvl="0" marL="0" rtl="0" algn="ctr">
              <a:spcBef>
                <a:spcPts val="1000"/>
              </a:spcBef>
              <a:spcAft>
                <a:spcPts val="0"/>
              </a:spcAft>
              <a:buSzPts val="1100"/>
              <a:buNone/>
            </a:pPr>
            <a:r>
              <a:rPr lang="en" sz="2400">
                <a:solidFill>
                  <a:schemeClr val="dk1"/>
                </a:solidFill>
                <a:latin typeface="Roboto"/>
                <a:ea typeface="Roboto"/>
                <a:cs typeface="Roboto"/>
                <a:sym typeface="Roboto"/>
              </a:rPr>
              <a:t>(disjunction: || or </a:t>
            </a:r>
            <a:r>
              <a:rPr lang="en" sz="2400">
                <a:solidFill>
                  <a:srgbClr val="0A0A0A"/>
                </a:solidFill>
                <a:latin typeface="Roboto"/>
                <a:ea typeface="Roboto"/>
                <a:cs typeface="Roboto"/>
                <a:sym typeface="Roboto"/>
              </a:rPr>
              <a:t>∨)</a:t>
            </a:r>
            <a:endParaRPr sz="2400">
              <a:solidFill>
                <a:srgbClr val="595959"/>
              </a:solidFill>
              <a:latin typeface="Roboto"/>
              <a:ea typeface="Roboto"/>
              <a:cs typeface="Roboto"/>
              <a:sym typeface="Roboto"/>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0" name="Shape 210"/>
        <p:cNvGrpSpPr/>
        <p:nvPr/>
      </p:nvGrpSpPr>
      <p:grpSpPr>
        <a:xfrm>
          <a:off x="0" y="0"/>
          <a:ext cx="0" cy="0"/>
          <a:chOff x="0" y="0"/>
          <a:chExt cx="0" cy="0"/>
        </a:xfrm>
      </p:grpSpPr>
      <p:sp>
        <p:nvSpPr>
          <p:cNvPr id="211" name="Google Shape;211;p27"/>
          <p:cNvSpPr/>
          <p:nvPr/>
        </p:nvSpPr>
        <p:spPr>
          <a:xfrm>
            <a:off x="0" y="0"/>
            <a:ext cx="2235300" cy="5143500"/>
          </a:xfrm>
          <a:prstGeom prst="rect">
            <a:avLst/>
          </a:prstGeom>
          <a:solidFill>
            <a:srgbClr val="000000"/>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212" name="Google Shape;212;p27"/>
          <p:cNvSpPr txBox="1"/>
          <p:nvPr/>
        </p:nvSpPr>
        <p:spPr>
          <a:xfrm>
            <a:off x="2265225" y="0"/>
            <a:ext cx="6879000" cy="650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800"/>
              </a:spcBef>
              <a:spcAft>
                <a:spcPts val="400"/>
              </a:spcAft>
              <a:buNone/>
            </a:pPr>
            <a:r>
              <a:rPr lang="en" sz="3200">
                <a:solidFill>
                  <a:srgbClr val="000000"/>
                </a:solidFill>
                <a:latin typeface="Roboto"/>
                <a:ea typeface="Roboto"/>
                <a:cs typeface="Roboto"/>
                <a:sym typeface="Roboto"/>
              </a:rPr>
              <a:t>Next Time</a:t>
            </a:r>
            <a:endParaRPr sz="3200">
              <a:solidFill>
                <a:srgbClr val="000000"/>
              </a:solidFill>
              <a:latin typeface="Roboto"/>
              <a:ea typeface="Roboto"/>
              <a:cs typeface="Roboto"/>
              <a:sym typeface="Roboto"/>
            </a:endParaRPr>
          </a:p>
        </p:txBody>
      </p:sp>
      <p:sp>
        <p:nvSpPr>
          <p:cNvPr id="213" name="Google Shape;213;p27"/>
          <p:cNvSpPr txBox="1"/>
          <p:nvPr/>
        </p:nvSpPr>
        <p:spPr>
          <a:xfrm>
            <a:off x="2369700" y="1469199"/>
            <a:ext cx="6774300" cy="4617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1200"/>
              </a:spcAft>
              <a:buNone/>
            </a:pPr>
            <a:r>
              <a:rPr b="1" lang="en" sz="1800">
                <a:solidFill>
                  <a:schemeClr val="dk1"/>
                </a:solidFill>
              </a:rPr>
              <a:t>OR</a:t>
            </a:r>
            <a:r>
              <a:rPr lang="en" sz="1800">
                <a:solidFill>
                  <a:schemeClr val="dk1"/>
                </a:solidFill>
              </a:rPr>
              <a:t> requires at least one.</a:t>
            </a:r>
            <a:endParaRPr sz="1800">
              <a:latin typeface="Roboto"/>
              <a:ea typeface="Roboto"/>
              <a:cs typeface="Roboto"/>
              <a:sym typeface="Roboto"/>
            </a:endParaRPr>
          </a:p>
        </p:txBody>
      </p:sp>
      <p:pic>
        <p:nvPicPr>
          <p:cNvPr id="214" name="Google Shape;214;p27" title="hpa-logo-red.png"/>
          <p:cNvPicPr preferRelativeResize="0"/>
          <p:nvPr/>
        </p:nvPicPr>
        <p:blipFill>
          <a:blip r:embed="rId3">
            <a:alphaModFix/>
          </a:blip>
          <a:stretch>
            <a:fillRect/>
          </a:stretch>
        </p:blipFill>
        <p:spPr>
          <a:xfrm>
            <a:off x="0" y="0"/>
            <a:ext cx="2192614" cy="867301"/>
          </a:xfrm>
          <a:prstGeom prst="rect">
            <a:avLst/>
          </a:prstGeom>
          <a:noFill/>
          <a:ln>
            <a:noFill/>
          </a:ln>
        </p:spPr>
      </p:pic>
      <p:sp>
        <p:nvSpPr>
          <p:cNvPr id="215" name="Google Shape;215;p27"/>
          <p:cNvSpPr txBox="1"/>
          <p:nvPr/>
        </p:nvSpPr>
        <p:spPr>
          <a:xfrm>
            <a:off x="2253719" y="0"/>
            <a:ext cx="6909000" cy="867300"/>
          </a:xfrm>
          <a:prstGeom prst="rect">
            <a:avLst/>
          </a:prstGeom>
          <a:solidFill>
            <a:srgbClr val="EEEEEE"/>
          </a:solidFill>
          <a:ln>
            <a:noFill/>
          </a:ln>
        </p:spPr>
        <p:txBody>
          <a:bodyPr anchorCtr="0" anchor="b" bIns="91425" lIns="91425" spcFirstLastPara="1" rIns="91425" wrap="square" tIns="91425">
            <a:noAutofit/>
          </a:bodyPr>
          <a:lstStyle/>
          <a:p>
            <a:pPr indent="0" lvl="0" marL="0" rtl="0" algn="ctr">
              <a:spcBef>
                <a:spcPts val="1000"/>
              </a:spcBef>
              <a:spcAft>
                <a:spcPts val="0"/>
              </a:spcAft>
              <a:buNone/>
            </a:pPr>
            <a:r>
              <a:rPr lang="en" sz="3200">
                <a:latin typeface="Roboto"/>
                <a:ea typeface="Roboto"/>
                <a:cs typeface="Roboto"/>
                <a:sym typeface="Roboto"/>
              </a:rPr>
              <a:t>Operator: </a:t>
            </a:r>
            <a:r>
              <a:rPr b="1" lang="en" sz="3200">
                <a:latin typeface="Roboto"/>
                <a:ea typeface="Roboto"/>
                <a:cs typeface="Roboto"/>
                <a:sym typeface="Roboto"/>
              </a:rPr>
              <a:t>OR </a:t>
            </a:r>
            <a:endParaRPr sz="3200">
              <a:solidFill>
                <a:srgbClr val="000000"/>
              </a:solidFill>
              <a:latin typeface="Roboto"/>
              <a:ea typeface="Roboto"/>
              <a:cs typeface="Roboto"/>
              <a:sym typeface="Roboto"/>
            </a:endParaRPr>
          </a:p>
        </p:txBody>
      </p:sp>
      <p:graphicFrame>
        <p:nvGraphicFramePr>
          <p:cNvPr id="216" name="Google Shape;216;p27"/>
          <p:cNvGraphicFramePr/>
          <p:nvPr/>
        </p:nvGraphicFramePr>
        <p:xfrm>
          <a:off x="3754025" y="1985049"/>
          <a:ext cx="3000000" cy="3000000"/>
        </p:xfrm>
        <a:graphic>
          <a:graphicData uri="http://schemas.openxmlformats.org/drawingml/2006/table">
            <a:tbl>
              <a:tblPr>
                <a:noFill/>
                <a:tableStyleId>{89B876C5-B15F-415F-A78E-B4E078D57D81}</a:tableStyleId>
              </a:tblPr>
              <a:tblGrid>
                <a:gridCol w="1048725"/>
                <a:gridCol w="1048725"/>
                <a:gridCol w="1048725"/>
              </a:tblGrid>
              <a:tr h="242950">
                <a:tc gridSpan="2">
                  <a:txBody>
                    <a:bodyPr/>
                    <a:lstStyle/>
                    <a:p>
                      <a:pPr indent="0" lvl="0" marL="0" rtl="0" algn="ctr">
                        <a:spcBef>
                          <a:spcPts val="0"/>
                        </a:spcBef>
                        <a:spcAft>
                          <a:spcPts val="0"/>
                        </a:spcAft>
                        <a:buNone/>
                      </a:pPr>
                      <a:r>
                        <a:rPr lang="en"/>
                        <a:t>input</a:t>
                      </a:r>
                      <a:endParaRPr/>
                    </a:p>
                  </a:txBody>
                  <a:tcPr marT="91425" marB="91425" marR="91425" marL="91425">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tcPr>
                </a:tc>
                <a:tc hMerge="1"/>
                <a:tc>
                  <a:txBody>
                    <a:bodyPr/>
                    <a:lstStyle/>
                    <a:p>
                      <a:pPr indent="0" lvl="0" marL="0" rtl="0" algn="ctr">
                        <a:spcBef>
                          <a:spcPts val="0"/>
                        </a:spcBef>
                        <a:spcAft>
                          <a:spcPts val="0"/>
                        </a:spcAft>
                        <a:buNone/>
                      </a:pPr>
                      <a:r>
                        <a:rPr lang="en"/>
                        <a:t>output</a:t>
                      </a:r>
                      <a:endParaRPr/>
                    </a:p>
                  </a:txBody>
                  <a:tcPr marT="91425" marB="91425" marR="91425" marL="91425">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tcPr>
                </a:tc>
              </a:tr>
              <a:tr h="242950">
                <a:tc>
                  <a:txBody>
                    <a:bodyPr/>
                    <a:lstStyle/>
                    <a:p>
                      <a:pPr indent="0" lvl="0" marL="0" rtl="0" algn="ctr">
                        <a:spcBef>
                          <a:spcPts val="0"/>
                        </a:spcBef>
                        <a:spcAft>
                          <a:spcPts val="0"/>
                        </a:spcAft>
                        <a:buNone/>
                      </a:pPr>
                      <a:r>
                        <a:rPr b="1" lang="en"/>
                        <a:t>A</a:t>
                      </a:r>
                      <a:endParaRPr b="1"/>
                    </a:p>
                  </a:txBody>
                  <a:tcPr marT="91425" marB="91425" marR="91425" marL="91425">
                    <a:lnB cap="flat" cmpd="sng" w="9525">
                      <a:solidFill>
                        <a:srgbClr val="9E9E9E"/>
                      </a:solidFill>
                      <a:prstDash val="solid"/>
                      <a:round/>
                      <a:headEnd len="sm" w="sm" type="none"/>
                      <a:tailEnd len="sm" w="sm" type="none"/>
                    </a:lnB>
                  </a:tcPr>
                </a:tc>
                <a:tc>
                  <a:txBody>
                    <a:bodyPr/>
                    <a:lstStyle/>
                    <a:p>
                      <a:pPr indent="0" lvl="0" marL="0" rtl="0" algn="ctr">
                        <a:spcBef>
                          <a:spcPts val="0"/>
                        </a:spcBef>
                        <a:spcAft>
                          <a:spcPts val="0"/>
                        </a:spcAft>
                        <a:buNone/>
                      </a:pPr>
                      <a:r>
                        <a:rPr b="1" lang="en"/>
                        <a:t>B</a:t>
                      </a:r>
                      <a:endParaRPr b="1"/>
                    </a:p>
                  </a:txBody>
                  <a:tcPr marT="91425" marB="91425" marR="91425" marL="91425">
                    <a:lnB cap="flat" cmpd="sng" w="9525">
                      <a:solidFill>
                        <a:srgbClr val="9E9E9E"/>
                      </a:solidFill>
                      <a:prstDash val="solid"/>
                      <a:round/>
                      <a:headEnd len="sm" w="sm" type="none"/>
                      <a:tailEnd len="sm" w="sm" type="none"/>
                    </a:lnB>
                  </a:tcPr>
                </a:tc>
                <a:tc>
                  <a:txBody>
                    <a:bodyPr/>
                    <a:lstStyle/>
                    <a:p>
                      <a:pPr indent="0" lvl="0" marL="0" rtl="0" algn="ctr">
                        <a:spcBef>
                          <a:spcPts val="0"/>
                        </a:spcBef>
                        <a:spcAft>
                          <a:spcPts val="0"/>
                        </a:spcAft>
                        <a:buNone/>
                      </a:pPr>
                      <a:r>
                        <a:rPr b="1" lang="en"/>
                        <a:t>A OR B</a:t>
                      </a:r>
                      <a:endParaRPr b="1"/>
                    </a:p>
                  </a:txBody>
                  <a:tcPr marT="91425" marB="91425" marR="91425" marL="91425"/>
                </a:tc>
              </a:tr>
              <a:tr h="242950">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bl>
          </a:graphicData>
        </a:graphic>
      </p:graphicFrame>
      <p:sp>
        <p:nvSpPr>
          <p:cNvPr id="217" name="Google Shape;217;p27"/>
          <p:cNvSpPr txBox="1"/>
          <p:nvPr/>
        </p:nvSpPr>
        <p:spPr>
          <a:xfrm>
            <a:off x="2495225" y="4362249"/>
            <a:ext cx="6667500" cy="744000"/>
          </a:xfrm>
          <a:prstGeom prst="rect">
            <a:avLst/>
          </a:prstGeom>
          <a:noFill/>
          <a:ln>
            <a:noFill/>
          </a:ln>
        </p:spPr>
        <p:txBody>
          <a:bodyPr anchorCtr="0" anchor="t" bIns="91425" lIns="91425" spcFirstLastPara="1" rIns="91425" wrap="square" tIns="91425">
            <a:spAutoFit/>
          </a:bodyPr>
          <a:lstStyle/>
          <a:p>
            <a:pPr indent="0" lvl="0" marL="0" rtl="0" algn="l">
              <a:lnSpc>
                <a:spcPct val="100000"/>
              </a:lnSpc>
              <a:spcBef>
                <a:spcPts val="1000"/>
              </a:spcBef>
              <a:spcAft>
                <a:spcPts val="0"/>
              </a:spcAft>
              <a:buNone/>
            </a:pPr>
            <a:r>
              <a:t/>
            </a:r>
            <a:endParaRPr/>
          </a:p>
          <a:p>
            <a:pPr indent="0" lvl="0" marL="0" rtl="0" algn="l">
              <a:lnSpc>
                <a:spcPct val="150000"/>
              </a:lnSpc>
              <a:spcBef>
                <a:spcPts val="1000"/>
              </a:spcBef>
              <a:spcAft>
                <a:spcPts val="0"/>
              </a:spcAft>
              <a:buNone/>
            </a:pPr>
            <a:r>
              <a:rPr lang="en"/>
              <a:t>eg. </a:t>
            </a:r>
            <a:r>
              <a:rPr lang="en">
                <a:solidFill>
                  <a:schemeClr val="dk1"/>
                </a:solidFill>
              </a:rPr>
              <a:t>You can get help if you stay after school </a:t>
            </a:r>
            <a:r>
              <a:rPr b="1" lang="en">
                <a:solidFill>
                  <a:schemeClr val="dk1"/>
                </a:solidFill>
              </a:rPr>
              <a:t>OR</a:t>
            </a:r>
            <a:r>
              <a:rPr lang="en">
                <a:solidFill>
                  <a:schemeClr val="dk1"/>
                </a:solidFill>
              </a:rPr>
              <a:t> come during lunch, or </a:t>
            </a:r>
            <a:r>
              <a:rPr b="1" lang="en">
                <a:solidFill>
                  <a:schemeClr val="dk1"/>
                </a:solidFill>
              </a:rPr>
              <a:t>BOTH</a:t>
            </a:r>
            <a:endParaRPr b="1"/>
          </a:p>
        </p:txBody>
      </p:sp>
      <p:sp>
        <p:nvSpPr>
          <p:cNvPr id="218" name="Google Shape;218;p27"/>
          <p:cNvSpPr txBox="1"/>
          <p:nvPr/>
        </p:nvSpPr>
        <p:spPr>
          <a:xfrm>
            <a:off x="2246244" y="867300"/>
            <a:ext cx="6909000" cy="612900"/>
          </a:xfrm>
          <a:prstGeom prst="rect">
            <a:avLst/>
          </a:prstGeom>
          <a:solidFill>
            <a:srgbClr val="EEEEEE"/>
          </a:solidFill>
          <a:ln>
            <a:noFill/>
          </a:ln>
        </p:spPr>
        <p:txBody>
          <a:bodyPr anchorCtr="0" anchor="t" bIns="91425" lIns="91425" spcFirstLastPara="1" rIns="91425" wrap="square" tIns="91425">
            <a:normAutofit/>
          </a:bodyPr>
          <a:lstStyle/>
          <a:p>
            <a:pPr indent="0" lvl="0" marL="0" rtl="0" algn="ctr">
              <a:spcBef>
                <a:spcPts val="1000"/>
              </a:spcBef>
              <a:spcAft>
                <a:spcPts val="0"/>
              </a:spcAft>
              <a:buSzPts val="1100"/>
              <a:buNone/>
            </a:pPr>
            <a:r>
              <a:rPr lang="en" sz="2400">
                <a:solidFill>
                  <a:schemeClr val="dk1"/>
                </a:solidFill>
                <a:latin typeface="Roboto"/>
                <a:ea typeface="Roboto"/>
                <a:cs typeface="Roboto"/>
                <a:sym typeface="Roboto"/>
              </a:rPr>
              <a:t>(disjunction: || or </a:t>
            </a:r>
            <a:r>
              <a:rPr lang="en" sz="2400">
                <a:solidFill>
                  <a:srgbClr val="0A0A0A"/>
                </a:solidFill>
                <a:latin typeface="Roboto"/>
                <a:ea typeface="Roboto"/>
                <a:cs typeface="Roboto"/>
                <a:sym typeface="Roboto"/>
              </a:rPr>
              <a:t>∨)</a:t>
            </a:r>
            <a:endParaRPr sz="2400">
              <a:solidFill>
                <a:srgbClr val="595959"/>
              </a:solidFill>
              <a:latin typeface="Roboto"/>
              <a:ea typeface="Roboto"/>
              <a:cs typeface="Roboto"/>
              <a:sym typeface="Roboto"/>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2" name="Shape 222"/>
        <p:cNvGrpSpPr/>
        <p:nvPr/>
      </p:nvGrpSpPr>
      <p:grpSpPr>
        <a:xfrm>
          <a:off x="0" y="0"/>
          <a:ext cx="0" cy="0"/>
          <a:chOff x="0" y="0"/>
          <a:chExt cx="0" cy="0"/>
        </a:xfrm>
      </p:grpSpPr>
      <p:sp>
        <p:nvSpPr>
          <p:cNvPr id="223" name="Google Shape;223;p28"/>
          <p:cNvSpPr/>
          <p:nvPr/>
        </p:nvSpPr>
        <p:spPr>
          <a:xfrm>
            <a:off x="0" y="0"/>
            <a:ext cx="2235300" cy="5143500"/>
          </a:xfrm>
          <a:prstGeom prst="rect">
            <a:avLst/>
          </a:prstGeom>
          <a:solidFill>
            <a:srgbClr val="000000"/>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224" name="Google Shape;224;p28"/>
          <p:cNvSpPr txBox="1"/>
          <p:nvPr/>
        </p:nvSpPr>
        <p:spPr>
          <a:xfrm>
            <a:off x="2265225" y="0"/>
            <a:ext cx="6879000" cy="650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800"/>
              </a:spcBef>
              <a:spcAft>
                <a:spcPts val="400"/>
              </a:spcAft>
              <a:buNone/>
            </a:pPr>
            <a:r>
              <a:rPr lang="en" sz="3200">
                <a:solidFill>
                  <a:srgbClr val="000000"/>
                </a:solidFill>
                <a:latin typeface="Roboto"/>
                <a:ea typeface="Roboto"/>
                <a:cs typeface="Roboto"/>
                <a:sym typeface="Roboto"/>
              </a:rPr>
              <a:t>Next Time</a:t>
            </a:r>
            <a:endParaRPr sz="3200">
              <a:solidFill>
                <a:srgbClr val="000000"/>
              </a:solidFill>
              <a:latin typeface="Roboto"/>
              <a:ea typeface="Roboto"/>
              <a:cs typeface="Roboto"/>
              <a:sym typeface="Roboto"/>
            </a:endParaRPr>
          </a:p>
        </p:txBody>
      </p:sp>
      <p:sp>
        <p:nvSpPr>
          <p:cNvPr id="225" name="Google Shape;225;p28"/>
          <p:cNvSpPr txBox="1"/>
          <p:nvPr/>
        </p:nvSpPr>
        <p:spPr>
          <a:xfrm>
            <a:off x="2369700" y="1469199"/>
            <a:ext cx="6774300" cy="4617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1200"/>
              </a:spcAft>
              <a:buNone/>
            </a:pPr>
            <a:r>
              <a:rPr b="1" lang="en" sz="1800">
                <a:solidFill>
                  <a:schemeClr val="dk1"/>
                </a:solidFill>
              </a:rPr>
              <a:t>OR</a:t>
            </a:r>
            <a:r>
              <a:rPr lang="en" sz="1800">
                <a:solidFill>
                  <a:schemeClr val="dk1"/>
                </a:solidFill>
              </a:rPr>
              <a:t> requires at least one.</a:t>
            </a:r>
            <a:endParaRPr sz="1800">
              <a:latin typeface="Roboto"/>
              <a:ea typeface="Roboto"/>
              <a:cs typeface="Roboto"/>
              <a:sym typeface="Roboto"/>
            </a:endParaRPr>
          </a:p>
        </p:txBody>
      </p:sp>
      <p:pic>
        <p:nvPicPr>
          <p:cNvPr id="226" name="Google Shape;226;p28" title="hpa-logo-red.png"/>
          <p:cNvPicPr preferRelativeResize="0"/>
          <p:nvPr/>
        </p:nvPicPr>
        <p:blipFill>
          <a:blip r:embed="rId3">
            <a:alphaModFix/>
          </a:blip>
          <a:stretch>
            <a:fillRect/>
          </a:stretch>
        </p:blipFill>
        <p:spPr>
          <a:xfrm>
            <a:off x="0" y="0"/>
            <a:ext cx="2192614" cy="867301"/>
          </a:xfrm>
          <a:prstGeom prst="rect">
            <a:avLst/>
          </a:prstGeom>
          <a:noFill/>
          <a:ln>
            <a:noFill/>
          </a:ln>
        </p:spPr>
      </p:pic>
      <p:sp>
        <p:nvSpPr>
          <p:cNvPr id="227" name="Google Shape;227;p28"/>
          <p:cNvSpPr txBox="1"/>
          <p:nvPr/>
        </p:nvSpPr>
        <p:spPr>
          <a:xfrm>
            <a:off x="2253719" y="0"/>
            <a:ext cx="6909000" cy="867300"/>
          </a:xfrm>
          <a:prstGeom prst="rect">
            <a:avLst/>
          </a:prstGeom>
          <a:solidFill>
            <a:srgbClr val="EEEEEE"/>
          </a:solidFill>
          <a:ln>
            <a:noFill/>
          </a:ln>
        </p:spPr>
        <p:txBody>
          <a:bodyPr anchorCtr="0" anchor="b" bIns="91425" lIns="91425" spcFirstLastPara="1" rIns="91425" wrap="square" tIns="91425">
            <a:noAutofit/>
          </a:bodyPr>
          <a:lstStyle/>
          <a:p>
            <a:pPr indent="0" lvl="0" marL="0" rtl="0" algn="ctr">
              <a:spcBef>
                <a:spcPts val="1000"/>
              </a:spcBef>
              <a:spcAft>
                <a:spcPts val="0"/>
              </a:spcAft>
              <a:buNone/>
            </a:pPr>
            <a:r>
              <a:rPr lang="en" sz="3200">
                <a:latin typeface="Roboto"/>
                <a:ea typeface="Roboto"/>
                <a:cs typeface="Roboto"/>
                <a:sym typeface="Roboto"/>
              </a:rPr>
              <a:t>Operator: </a:t>
            </a:r>
            <a:r>
              <a:rPr b="1" lang="en" sz="3200">
                <a:latin typeface="Roboto"/>
                <a:ea typeface="Roboto"/>
                <a:cs typeface="Roboto"/>
                <a:sym typeface="Roboto"/>
              </a:rPr>
              <a:t>OR </a:t>
            </a:r>
            <a:endParaRPr sz="3200">
              <a:solidFill>
                <a:srgbClr val="000000"/>
              </a:solidFill>
              <a:latin typeface="Roboto"/>
              <a:ea typeface="Roboto"/>
              <a:cs typeface="Roboto"/>
              <a:sym typeface="Roboto"/>
            </a:endParaRPr>
          </a:p>
        </p:txBody>
      </p:sp>
      <p:graphicFrame>
        <p:nvGraphicFramePr>
          <p:cNvPr id="228" name="Google Shape;228;p28"/>
          <p:cNvGraphicFramePr/>
          <p:nvPr/>
        </p:nvGraphicFramePr>
        <p:xfrm>
          <a:off x="3754025" y="1985049"/>
          <a:ext cx="3000000" cy="3000000"/>
        </p:xfrm>
        <a:graphic>
          <a:graphicData uri="http://schemas.openxmlformats.org/drawingml/2006/table">
            <a:tbl>
              <a:tblPr>
                <a:noFill/>
                <a:tableStyleId>{89B876C5-B15F-415F-A78E-B4E078D57D81}</a:tableStyleId>
              </a:tblPr>
              <a:tblGrid>
                <a:gridCol w="1048725"/>
                <a:gridCol w="1048725"/>
                <a:gridCol w="1048725"/>
              </a:tblGrid>
              <a:tr h="242950">
                <a:tc gridSpan="2">
                  <a:txBody>
                    <a:bodyPr/>
                    <a:lstStyle/>
                    <a:p>
                      <a:pPr indent="0" lvl="0" marL="0" rtl="0" algn="ctr">
                        <a:spcBef>
                          <a:spcPts val="0"/>
                        </a:spcBef>
                        <a:spcAft>
                          <a:spcPts val="0"/>
                        </a:spcAft>
                        <a:buNone/>
                      </a:pPr>
                      <a:r>
                        <a:rPr lang="en"/>
                        <a:t>input</a:t>
                      </a:r>
                      <a:endParaRPr/>
                    </a:p>
                  </a:txBody>
                  <a:tcPr marT="91425" marB="91425" marR="91425" marL="91425">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tcPr>
                </a:tc>
                <a:tc hMerge="1"/>
                <a:tc>
                  <a:txBody>
                    <a:bodyPr/>
                    <a:lstStyle/>
                    <a:p>
                      <a:pPr indent="0" lvl="0" marL="0" rtl="0" algn="ctr">
                        <a:spcBef>
                          <a:spcPts val="0"/>
                        </a:spcBef>
                        <a:spcAft>
                          <a:spcPts val="0"/>
                        </a:spcAft>
                        <a:buNone/>
                      </a:pPr>
                      <a:r>
                        <a:rPr lang="en"/>
                        <a:t>output</a:t>
                      </a:r>
                      <a:endParaRPr/>
                    </a:p>
                  </a:txBody>
                  <a:tcPr marT="91425" marB="91425" marR="91425" marL="91425">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tcPr>
                </a:tc>
              </a:tr>
              <a:tr h="242950">
                <a:tc>
                  <a:txBody>
                    <a:bodyPr/>
                    <a:lstStyle/>
                    <a:p>
                      <a:pPr indent="0" lvl="0" marL="0" rtl="0" algn="ctr">
                        <a:spcBef>
                          <a:spcPts val="0"/>
                        </a:spcBef>
                        <a:spcAft>
                          <a:spcPts val="0"/>
                        </a:spcAft>
                        <a:buNone/>
                      </a:pPr>
                      <a:r>
                        <a:rPr b="1" lang="en"/>
                        <a:t>A</a:t>
                      </a:r>
                      <a:endParaRPr b="1"/>
                    </a:p>
                  </a:txBody>
                  <a:tcPr marT="91425" marB="91425" marR="91425" marL="91425">
                    <a:lnB cap="flat" cmpd="sng" w="9525">
                      <a:solidFill>
                        <a:srgbClr val="9E9E9E"/>
                      </a:solidFill>
                      <a:prstDash val="solid"/>
                      <a:round/>
                      <a:headEnd len="sm" w="sm" type="none"/>
                      <a:tailEnd len="sm" w="sm" type="none"/>
                    </a:lnB>
                  </a:tcPr>
                </a:tc>
                <a:tc>
                  <a:txBody>
                    <a:bodyPr/>
                    <a:lstStyle/>
                    <a:p>
                      <a:pPr indent="0" lvl="0" marL="0" rtl="0" algn="ctr">
                        <a:spcBef>
                          <a:spcPts val="0"/>
                        </a:spcBef>
                        <a:spcAft>
                          <a:spcPts val="0"/>
                        </a:spcAft>
                        <a:buNone/>
                      </a:pPr>
                      <a:r>
                        <a:rPr b="1" lang="en"/>
                        <a:t>B</a:t>
                      </a:r>
                      <a:endParaRPr b="1"/>
                    </a:p>
                  </a:txBody>
                  <a:tcPr marT="91425" marB="91425" marR="91425" marL="91425">
                    <a:lnB cap="flat" cmpd="sng" w="9525">
                      <a:solidFill>
                        <a:srgbClr val="9E9E9E"/>
                      </a:solidFill>
                      <a:prstDash val="solid"/>
                      <a:round/>
                      <a:headEnd len="sm" w="sm" type="none"/>
                      <a:tailEnd len="sm" w="sm" type="none"/>
                    </a:lnB>
                  </a:tcPr>
                </a:tc>
                <a:tc>
                  <a:txBody>
                    <a:bodyPr/>
                    <a:lstStyle/>
                    <a:p>
                      <a:pPr indent="0" lvl="0" marL="0" rtl="0" algn="ctr">
                        <a:spcBef>
                          <a:spcPts val="0"/>
                        </a:spcBef>
                        <a:spcAft>
                          <a:spcPts val="0"/>
                        </a:spcAft>
                        <a:buNone/>
                      </a:pPr>
                      <a:r>
                        <a:rPr b="1" lang="en"/>
                        <a:t>A OR B</a:t>
                      </a:r>
                      <a:endParaRPr b="1"/>
                    </a:p>
                  </a:txBody>
                  <a:tcPr marT="91425" marB="91425" marR="91425" marL="91425"/>
                </a:tc>
              </a:tr>
              <a:tr h="242950">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bl>
          </a:graphicData>
        </a:graphic>
      </p:graphicFrame>
      <p:sp>
        <p:nvSpPr>
          <p:cNvPr id="229" name="Google Shape;229;p28"/>
          <p:cNvSpPr txBox="1"/>
          <p:nvPr/>
        </p:nvSpPr>
        <p:spPr>
          <a:xfrm>
            <a:off x="2495225" y="4362249"/>
            <a:ext cx="6667500" cy="744000"/>
          </a:xfrm>
          <a:prstGeom prst="rect">
            <a:avLst/>
          </a:prstGeom>
          <a:noFill/>
          <a:ln>
            <a:noFill/>
          </a:ln>
        </p:spPr>
        <p:txBody>
          <a:bodyPr anchorCtr="0" anchor="t" bIns="91425" lIns="91425" spcFirstLastPara="1" rIns="91425" wrap="square" tIns="91425">
            <a:spAutoFit/>
          </a:bodyPr>
          <a:lstStyle/>
          <a:p>
            <a:pPr indent="0" lvl="0" marL="0" rtl="0" algn="l">
              <a:lnSpc>
                <a:spcPct val="100000"/>
              </a:lnSpc>
              <a:spcBef>
                <a:spcPts val="1000"/>
              </a:spcBef>
              <a:spcAft>
                <a:spcPts val="0"/>
              </a:spcAft>
              <a:buNone/>
            </a:pPr>
            <a:r>
              <a:t/>
            </a:r>
            <a:endParaRPr/>
          </a:p>
          <a:p>
            <a:pPr indent="0" lvl="0" marL="0" rtl="0" algn="l">
              <a:lnSpc>
                <a:spcPct val="150000"/>
              </a:lnSpc>
              <a:spcBef>
                <a:spcPts val="1000"/>
              </a:spcBef>
              <a:spcAft>
                <a:spcPts val="0"/>
              </a:spcAft>
              <a:buNone/>
            </a:pPr>
            <a:r>
              <a:rPr lang="en"/>
              <a:t>eg. </a:t>
            </a:r>
            <a:r>
              <a:rPr lang="en">
                <a:solidFill>
                  <a:schemeClr val="dk1"/>
                </a:solidFill>
              </a:rPr>
              <a:t>You can get help if you stay after school </a:t>
            </a:r>
            <a:r>
              <a:rPr b="1" lang="en">
                <a:solidFill>
                  <a:schemeClr val="dk1"/>
                </a:solidFill>
              </a:rPr>
              <a:t>OR</a:t>
            </a:r>
            <a:r>
              <a:rPr lang="en">
                <a:solidFill>
                  <a:schemeClr val="dk1"/>
                </a:solidFill>
              </a:rPr>
              <a:t> come during lunch, or </a:t>
            </a:r>
            <a:r>
              <a:rPr b="1" lang="en">
                <a:solidFill>
                  <a:schemeClr val="dk1"/>
                </a:solidFill>
              </a:rPr>
              <a:t>BOTH</a:t>
            </a:r>
            <a:endParaRPr b="1"/>
          </a:p>
        </p:txBody>
      </p:sp>
      <p:sp>
        <p:nvSpPr>
          <p:cNvPr id="230" name="Google Shape;230;p28"/>
          <p:cNvSpPr txBox="1"/>
          <p:nvPr/>
        </p:nvSpPr>
        <p:spPr>
          <a:xfrm>
            <a:off x="2246244" y="867300"/>
            <a:ext cx="6909000" cy="612900"/>
          </a:xfrm>
          <a:prstGeom prst="rect">
            <a:avLst/>
          </a:prstGeom>
          <a:solidFill>
            <a:srgbClr val="EEEEEE"/>
          </a:solidFill>
          <a:ln>
            <a:noFill/>
          </a:ln>
        </p:spPr>
        <p:txBody>
          <a:bodyPr anchorCtr="0" anchor="t" bIns="91425" lIns="91425" spcFirstLastPara="1" rIns="91425" wrap="square" tIns="91425">
            <a:normAutofit/>
          </a:bodyPr>
          <a:lstStyle/>
          <a:p>
            <a:pPr indent="0" lvl="0" marL="0" rtl="0" algn="ctr">
              <a:spcBef>
                <a:spcPts val="1000"/>
              </a:spcBef>
              <a:spcAft>
                <a:spcPts val="0"/>
              </a:spcAft>
              <a:buSzPts val="1100"/>
              <a:buNone/>
            </a:pPr>
            <a:r>
              <a:rPr lang="en" sz="2400">
                <a:solidFill>
                  <a:schemeClr val="dk1"/>
                </a:solidFill>
                <a:latin typeface="Roboto"/>
                <a:ea typeface="Roboto"/>
                <a:cs typeface="Roboto"/>
                <a:sym typeface="Roboto"/>
              </a:rPr>
              <a:t>(disjunction: || or </a:t>
            </a:r>
            <a:r>
              <a:rPr lang="en" sz="2400">
                <a:solidFill>
                  <a:srgbClr val="0A0A0A"/>
                </a:solidFill>
                <a:latin typeface="Roboto"/>
                <a:ea typeface="Roboto"/>
                <a:cs typeface="Roboto"/>
                <a:sym typeface="Roboto"/>
              </a:rPr>
              <a:t>∨)</a:t>
            </a:r>
            <a:endParaRPr sz="2400">
              <a:solidFill>
                <a:srgbClr val="595959"/>
              </a:solidFill>
              <a:latin typeface="Roboto"/>
              <a:ea typeface="Roboto"/>
              <a:cs typeface="Roboto"/>
              <a:sym typeface="Roboto"/>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4" name="Shape 234"/>
        <p:cNvGrpSpPr/>
        <p:nvPr/>
      </p:nvGrpSpPr>
      <p:grpSpPr>
        <a:xfrm>
          <a:off x="0" y="0"/>
          <a:ext cx="0" cy="0"/>
          <a:chOff x="0" y="0"/>
          <a:chExt cx="0" cy="0"/>
        </a:xfrm>
      </p:grpSpPr>
      <p:sp>
        <p:nvSpPr>
          <p:cNvPr id="235" name="Google Shape;235;p29"/>
          <p:cNvSpPr/>
          <p:nvPr/>
        </p:nvSpPr>
        <p:spPr>
          <a:xfrm>
            <a:off x="0" y="0"/>
            <a:ext cx="2235300" cy="5143500"/>
          </a:xfrm>
          <a:prstGeom prst="rect">
            <a:avLst/>
          </a:prstGeom>
          <a:solidFill>
            <a:srgbClr val="000000"/>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236" name="Google Shape;236;p29"/>
          <p:cNvSpPr txBox="1"/>
          <p:nvPr/>
        </p:nvSpPr>
        <p:spPr>
          <a:xfrm>
            <a:off x="2265225" y="0"/>
            <a:ext cx="6879000" cy="650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800"/>
              </a:spcBef>
              <a:spcAft>
                <a:spcPts val="400"/>
              </a:spcAft>
              <a:buNone/>
            </a:pPr>
            <a:r>
              <a:rPr lang="en" sz="3200">
                <a:solidFill>
                  <a:srgbClr val="000000"/>
                </a:solidFill>
                <a:latin typeface="Roboto"/>
                <a:ea typeface="Roboto"/>
                <a:cs typeface="Roboto"/>
                <a:sym typeface="Roboto"/>
              </a:rPr>
              <a:t>Next Time</a:t>
            </a:r>
            <a:endParaRPr sz="3200">
              <a:solidFill>
                <a:srgbClr val="000000"/>
              </a:solidFill>
              <a:latin typeface="Roboto"/>
              <a:ea typeface="Roboto"/>
              <a:cs typeface="Roboto"/>
              <a:sym typeface="Roboto"/>
            </a:endParaRPr>
          </a:p>
        </p:txBody>
      </p:sp>
      <p:sp>
        <p:nvSpPr>
          <p:cNvPr id="237" name="Google Shape;237;p29"/>
          <p:cNvSpPr txBox="1"/>
          <p:nvPr/>
        </p:nvSpPr>
        <p:spPr>
          <a:xfrm>
            <a:off x="2369700" y="1469199"/>
            <a:ext cx="6774300" cy="4617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1200"/>
              </a:spcAft>
              <a:buNone/>
            </a:pPr>
            <a:r>
              <a:rPr b="1" lang="en" sz="1800">
                <a:solidFill>
                  <a:schemeClr val="dk1"/>
                </a:solidFill>
              </a:rPr>
              <a:t>OR</a:t>
            </a:r>
            <a:r>
              <a:rPr lang="en" sz="1800">
                <a:solidFill>
                  <a:schemeClr val="dk1"/>
                </a:solidFill>
              </a:rPr>
              <a:t> requires at least one.</a:t>
            </a:r>
            <a:endParaRPr sz="1800">
              <a:latin typeface="Roboto"/>
              <a:ea typeface="Roboto"/>
              <a:cs typeface="Roboto"/>
              <a:sym typeface="Roboto"/>
            </a:endParaRPr>
          </a:p>
        </p:txBody>
      </p:sp>
      <p:pic>
        <p:nvPicPr>
          <p:cNvPr id="238" name="Google Shape;238;p29" title="hpa-logo-red.png"/>
          <p:cNvPicPr preferRelativeResize="0"/>
          <p:nvPr/>
        </p:nvPicPr>
        <p:blipFill>
          <a:blip r:embed="rId3">
            <a:alphaModFix/>
          </a:blip>
          <a:stretch>
            <a:fillRect/>
          </a:stretch>
        </p:blipFill>
        <p:spPr>
          <a:xfrm>
            <a:off x="0" y="0"/>
            <a:ext cx="2192614" cy="867301"/>
          </a:xfrm>
          <a:prstGeom prst="rect">
            <a:avLst/>
          </a:prstGeom>
          <a:noFill/>
          <a:ln>
            <a:noFill/>
          </a:ln>
        </p:spPr>
      </p:pic>
      <p:sp>
        <p:nvSpPr>
          <p:cNvPr id="239" name="Google Shape;239;p29"/>
          <p:cNvSpPr txBox="1"/>
          <p:nvPr/>
        </p:nvSpPr>
        <p:spPr>
          <a:xfrm>
            <a:off x="2253719" y="0"/>
            <a:ext cx="6909000" cy="867300"/>
          </a:xfrm>
          <a:prstGeom prst="rect">
            <a:avLst/>
          </a:prstGeom>
          <a:solidFill>
            <a:srgbClr val="EEEEEE"/>
          </a:solidFill>
          <a:ln>
            <a:noFill/>
          </a:ln>
        </p:spPr>
        <p:txBody>
          <a:bodyPr anchorCtr="0" anchor="b" bIns="91425" lIns="91425" spcFirstLastPara="1" rIns="91425" wrap="square" tIns="91425">
            <a:noAutofit/>
          </a:bodyPr>
          <a:lstStyle/>
          <a:p>
            <a:pPr indent="0" lvl="0" marL="0" rtl="0" algn="ctr">
              <a:spcBef>
                <a:spcPts val="1000"/>
              </a:spcBef>
              <a:spcAft>
                <a:spcPts val="0"/>
              </a:spcAft>
              <a:buNone/>
            </a:pPr>
            <a:r>
              <a:rPr lang="en" sz="3200">
                <a:latin typeface="Roboto"/>
                <a:ea typeface="Roboto"/>
                <a:cs typeface="Roboto"/>
                <a:sym typeface="Roboto"/>
              </a:rPr>
              <a:t>Operator: </a:t>
            </a:r>
            <a:r>
              <a:rPr b="1" lang="en" sz="3200">
                <a:latin typeface="Roboto"/>
                <a:ea typeface="Roboto"/>
                <a:cs typeface="Roboto"/>
                <a:sym typeface="Roboto"/>
              </a:rPr>
              <a:t>OR </a:t>
            </a:r>
            <a:endParaRPr sz="3200">
              <a:solidFill>
                <a:srgbClr val="000000"/>
              </a:solidFill>
              <a:latin typeface="Roboto"/>
              <a:ea typeface="Roboto"/>
              <a:cs typeface="Roboto"/>
              <a:sym typeface="Roboto"/>
            </a:endParaRPr>
          </a:p>
        </p:txBody>
      </p:sp>
      <p:graphicFrame>
        <p:nvGraphicFramePr>
          <p:cNvPr id="240" name="Google Shape;240;p29"/>
          <p:cNvGraphicFramePr/>
          <p:nvPr/>
        </p:nvGraphicFramePr>
        <p:xfrm>
          <a:off x="3754025" y="1985049"/>
          <a:ext cx="3000000" cy="3000000"/>
        </p:xfrm>
        <a:graphic>
          <a:graphicData uri="http://schemas.openxmlformats.org/drawingml/2006/table">
            <a:tbl>
              <a:tblPr>
                <a:noFill/>
                <a:tableStyleId>{89B876C5-B15F-415F-A78E-B4E078D57D81}</a:tableStyleId>
              </a:tblPr>
              <a:tblGrid>
                <a:gridCol w="1048725"/>
                <a:gridCol w="1048725"/>
                <a:gridCol w="1048725"/>
              </a:tblGrid>
              <a:tr h="242950">
                <a:tc gridSpan="2">
                  <a:txBody>
                    <a:bodyPr/>
                    <a:lstStyle/>
                    <a:p>
                      <a:pPr indent="0" lvl="0" marL="0" rtl="0" algn="ctr">
                        <a:spcBef>
                          <a:spcPts val="0"/>
                        </a:spcBef>
                        <a:spcAft>
                          <a:spcPts val="0"/>
                        </a:spcAft>
                        <a:buNone/>
                      </a:pPr>
                      <a:r>
                        <a:rPr lang="en"/>
                        <a:t>input</a:t>
                      </a:r>
                      <a:endParaRPr/>
                    </a:p>
                  </a:txBody>
                  <a:tcPr marT="91425" marB="91425" marR="91425" marL="91425">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tcPr>
                </a:tc>
                <a:tc hMerge="1"/>
                <a:tc>
                  <a:txBody>
                    <a:bodyPr/>
                    <a:lstStyle/>
                    <a:p>
                      <a:pPr indent="0" lvl="0" marL="0" rtl="0" algn="ctr">
                        <a:spcBef>
                          <a:spcPts val="0"/>
                        </a:spcBef>
                        <a:spcAft>
                          <a:spcPts val="0"/>
                        </a:spcAft>
                        <a:buNone/>
                      </a:pPr>
                      <a:r>
                        <a:rPr lang="en"/>
                        <a:t>output</a:t>
                      </a:r>
                      <a:endParaRPr/>
                    </a:p>
                  </a:txBody>
                  <a:tcPr marT="91425" marB="91425" marR="91425" marL="91425">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tcPr>
                </a:tc>
              </a:tr>
              <a:tr h="242950">
                <a:tc>
                  <a:txBody>
                    <a:bodyPr/>
                    <a:lstStyle/>
                    <a:p>
                      <a:pPr indent="0" lvl="0" marL="0" rtl="0" algn="ctr">
                        <a:spcBef>
                          <a:spcPts val="0"/>
                        </a:spcBef>
                        <a:spcAft>
                          <a:spcPts val="0"/>
                        </a:spcAft>
                        <a:buNone/>
                      </a:pPr>
                      <a:r>
                        <a:rPr b="1" lang="en"/>
                        <a:t>A</a:t>
                      </a:r>
                      <a:endParaRPr b="1"/>
                    </a:p>
                  </a:txBody>
                  <a:tcPr marT="91425" marB="91425" marR="91425" marL="91425">
                    <a:lnB cap="flat" cmpd="sng" w="9525">
                      <a:solidFill>
                        <a:srgbClr val="9E9E9E"/>
                      </a:solidFill>
                      <a:prstDash val="solid"/>
                      <a:round/>
                      <a:headEnd len="sm" w="sm" type="none"/>
                      <a:tailEnd len="sm" w="sm" type="none"/>
                    </a:lnB>
                  </a:tcPr>
                </a:tc>
                <a:tc>
                  <a:txBody>
                    <a:bodyPr/>
                    <a:lstStyle/>
                    <a:p>
                      <a:pPr indent="0" lvl="0" marL="0" rtl="0" algn="ctr">
                        <a:spcBef>
                          <a:spcPts val="0"/>
                        </a:spcBef>
                        <a:spcAft>
                          <a:spcPts val="0"/>
                        </a:spcAft>
                        <a:buNone/>
                      </a:pPr>
                      <a:r>
                        <a:rPr b="1" lang="en"/>
                        <a:t>B</a:t>
                      </a:r>
                      <a:endParaRPr b="1"/>
                    </a:p>
                  </a:txBody>
                  <a:tcPr marT="91425" marB="91425" marR="91425" marL="91425">
                    <a:lnB cap="flat" cmpd="sng" w="9525">
                      <a:solidFill>
                        <a:srgbClr val="9E9E9E"/>
                      </a:solidFill>
                      <a:prstDash val="solid"/>
                      <a:round/>
                      <a:headEnd len="sm" w="sm" type="none"/>
                      <a:tailEnd len="sm" w="sm" type="none"/>
                    </a:lnB>
                  </a:tcPr>
                </a:tc>
                <a:tc>
                  <a:txBody>
                    <a:bodyPr/>
                    <a:lstStyle/>
                    <a:p>
                      <a:pPr indent="0" lvl="0" marL="0" rtl="0" algn="ctr">
                        <a:spcBef>
                          <a:spcPts val="0"/>
                        </a:spcBef>
                        <a:spcAft>
                          <a:spcPts val="0"/>
                        </a:spcAft>
                        <a:buNone/>
                      </a:pPr>
                      <a:r>
                        <a:rPr b="1" lang="en"/>
                        <a:t>A OR B</a:t>
                      </a:r>
                      <a:endParaRPr b="1"/>
                    </a:p>
                  </a:txBody>
                  <a:tcPr marT="91425" marB="91425" marR="91425" marL="91425"/>
                </a:tc>
              </a:tr>
              <a:tr h="242950">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bl>
          </a:graphicData>
        </a:graphic>
      </p:graphicFrame>
      <p:sp>
        <p:nvSpPr>
          <p:cNvPr id="241" name="Google Shape;241;p29"/>
          <p:cNvSpPr txBox="1"/>
          <p:nvPr/>
        </p:nvSpPr>
        <p:spPr>
          <a:xfrm>
            <a:off x="2495225" y="4362249"/>
            <a:ext cx="6667500" cy="744000"/>
          </a:xfrm>
          <a:prstGeom prst="rect">
            <a:avLst/>
          </a:prstGeom>
          <a:noFill/>
          <a:ln>
            <a:noFill/>
          </a:ln>
        </p:spPr>
        <p:txBody>
          <a:bodyPr anchorCtr="0" anchor="t" bIns="91425" lIns="91425" spcFirstLastPara="1" rIns="91425" wrap="square" tIns="91425">
            <a:spAutoFit/>
          </a:bodyPr>
          <a:lstStyle/>
          <a:p>
            <a:pPr indent="0" lvl="0" marL="0" rtl="0" algn="l">
              <a:lnSpc>
                <a:spcPct val="100000"/>
              </a:lnSpc>
              <a:spcBef>
                <a:spcPts val="1000"/>
              </a:spcBef>
              <a:spcAft>
                <a:spcPts val="0"/>
              </a:spcAft>
              <a:buNone/>
            </a:pPr>
            <a:r>
              <a:t/>
            </a:r>
            <a:endParaRPr/>
          </a:p>
          <a:p>
            <a:pPr indent="0" lvl="0" marL="0" rtl="0" algn="l">
              <a:lnSpc>
                <a:spcPct val="150000"/>
              </a:lnSpc>
              <a:spcBef>
                <a:spcPts val="1000"/>
              </a:spcBef>
              <a:spcAft>
                <a:spcPts val="0"/>
              </a:spcAft>
              <a:buNone/>
            </a:pPr>
            <a:r>
              <a:rPr lang="en"/>
              <a:t>eg. </a:t>
            </a:r>
            <a:r>
              <a:rPr lang="en">
                <a:solidFill>
                  <a:schemeClr val="dk1"/>
                </a:solidFill>
              </a:rPr>
              <a:t>You can get help if you stay after school </a:t>
            </a:r>
            <a:r>
              <a:rPr b="1" lang="en">
                <a:solidFill>
                  <a:schemeClr val="dk1"/>
                </a:solidFill>
              </a:rPr>
              <a:t>OR</a:t>
            </a:r>
            <a:r>
              <a:rPr lang="en">
                <a:solidFill>
                  <a:schemeClr val="dk1"/>
                </a:solidFill>
              </a:rPr>
              <a:t> come during lunch, or </a:t>
            </a:r>
            <a:r>
              <a:rPr b="1" lang="en">
                <a:solidFill>
                  <a:schemeClr val="dk1"/>
                </a:solidFill>
              </a:rPr>
              <a:t>BOTH</a:t>
            </a:r>
            <a:endParaRPr b="1"/>
          </a:p>
        </p:txBody>
      </p:sp>
      <p:sp>
        <p:nvSpPr>
          <p:cNvPr id="242" name="Google Shape;242;p29"/>
          <p:cNvSpPr txBox="1"/>
          <p:nvPr/>
        </p:nvSpPr>
        <p:spPr>
          <a:xfrm>
            <a:off x="2246244" y="867300"/>
            <a:ext cx="6909000" cy="612900"/>
          </a:xfrm>
          <a:prstGeom prst="rect">
            <a:avLst/>
          </a:prstGeom>
          <a:solidFill>
            <a:srgbClr val="EEEEEE"/>
          </a:solidFill>
          <a:ln>
            <a:noFill/>
          </a:ln>
        </p:spPr>
        <p:txBody>
          <a:bodyPr anchorCtr="0" anchor="t" bIns="91425" lIns="91425" spcFirstLastPara="1" rIns="91425" wrap="square" tIns="91425">
            <a:normAutofit/>
          </a:bodyPr>
          <a:lstStyle/>
          <a:p>
            <a:pPr indent="0" lvl="0" marL="0" rtl="0" algn="ctr">
              <a:spcBef>
                <a:spcPts val="1000"/>
              </a:spcBef>
              <a:spcAft>
                <a:spcPts val="0"/>
              </a:spcAft>
              <a:buSzPts val="1100"/>
              <a:buNone/>
            </a:pPr>
            <a:r>
              <a:rPr lang="en" sz="2400">
                <a:solidFill>
                  <a:schemeClr val="dk1"/>
                </a:solidFill>
                <a:latin typeface="Roboto"/>
                <a:ea typeface="Roboto"/>
                <a:cs typeface="Roboto"/>
                <a:sym typeface="Roboto"/>
              </a:rPr>
              <a:t>(disjunction: || or </a:t>
            </a:r>
            <a:r>
              <a:rPr lang="en" sz="2400">
                <a:solidFill>
                  <a:srgbClr val="0A0A0A"/>
                </a:solidFill>
                <a:latin typeface="Roboto"/>
                <a:ea typeface="Roboto"/>
                <a:cs typeface="Roboto"/>
                <a:sym typeface="Roboto"/>
              </a:rPr>
              <a:t>∨)</a:t>
            </a:r>
            <a:endParaRPr sz="2400">
              <a:solidFill>
                <a:srgbClr val="595959"/>
              </a:solidFill>
              <a:latin typeface="Roboto"/>
              <a:ea typeface="Roboto"/>
              <a:cs typeface="Roboto"/>
              <a:sym typeface="Roboto"/>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6" name="Shape 246"/>
        <p:cNvGrpSpPr/>
        <p:nvPr/>
      </p:nvGrpSpPr>
      <p:grpSpPr>
        <a:xfrm>
          <a:off x="0" y="0"/>
          <a:ext cx="0" cy="0"/>
          <a:chOff x="0" y="0"/>
          <a:chExt cx="0" cy="0"/>
        </a:xfrm>
      </p:grpSpPr>
      <p:sp>
        <p:nvSpPr>
          <p:cNvPr id="247" name="Google Shape;247;p30"/>
          <p:cNvSpPr/>
          <p:nvPr/>
        </p:nvSpPr>
        <p:spPr>
          <a:xfrm>
            <a:off x="0" y="0"/>
            <a:ext cx="2235300" cy="5143500"/>
          </a:xfrm>
          <a:prstGeom prst="rect">
            <a:avLst/>
          </a:prstGeom>
          <a:solidFill>
            <a:srgbClr val="000000"/>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248" name="Google Shape;248;p30"/>
          <p:cNvSpPr txBox="1"/>
          <p:nvPr/>
        </p:nvSpPr>
        <p:spPr>
          <a:xfrm>
            <a:off x="2265225" y="0"/>
            <a:ext cx="6879000" cy="650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800"/>
              </a:spcBef>
              <a:spcAft>
                <a:spcPts val="400"/>
              </a:spcAft>
              <a:buNone/>
            </a:pPr>
            <a:r>
              <a:rPr lang="en" sz="3200">
                <a:solidFill>
                  <a:srgbClr val="000000"/>
                </a:solidFill>
                <a:latin typeface="Roboto"/>
                <a:ea typeface="Roboto"/>
                <a:cs typeface="Roboto"/>
                <a:sym typeface="Roboto"/>
              </a:rPr>
              <a:t>Next Time</a:t>
            </a:r>
            <a:endParaRPr sz="3200">
              <a:solidFill>
                <a:srgbClr val="000000"/>
              </a:solidFill>
              <a:latin typeface="Roboto"/>
              <a:ea typeface="Roboto"/>
              <a:cs typeface="Roboto"/>
              <a:sym typeface="Roboto"/>
            </a:endParaRPr>
          </a:p>
        </p:txBody>
      </p:sp>
      <p:sp>
        <p:nvSpPr>
          <p:cNvPr id="249" name="Google Shape;249;p30"/>
          <p:cNvSpPr txBox="1"/>
          <p:nvPr/>
        </p:nvSpPr>
        <p:spPr>
          <a:xfrm>
            <a:off x="2369700" y="1469199"/>
            <a:ext cx="6774300" cy="27507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0"/>
              </a:spcAft>
              <a:buNone/>
            </a:pPr>
            <a:r>
              <a:t/>
            </a:r>
            <a:endParaRPr b="1" sz="1800">
              <a:solidFill>
                <a:schemeClr val="dk1"/>
              </a:solidFill>
            </a:endParaRPr>
          </a:p>
          <a:p>
            <a:pPr indent="-342900" lvl="0" marL="914400" rtl="0" algn="l">
              <a:lnSpc>
                <a:spcPct val="150000"/>
              </a:lnSpc>
              <a:spcBef>
                <a:spcPts val="1200"/>
              </a:spcBef>
              <a:spcAft>
                <a:spcPts val="0"/>
              </a:spcAft>
              <a:buClr>
                <a:schemeClr val="dk1"/>
              </a:buClr>
              <a:buSzPts val="1800"/>
              <a:buChar char="●"/>
            </a:pPr>
            <a:r>
              <a:rPr lang="en" sz="1800">
                <a:solidFill>
                  <a:schemeClr val="dk1"/>
                </a:solidFill>
              </a:rPr>
              <a:t>Logic gates are physical devices</a:t>
            </a:r>
            <a:endParaRPr sz="1800">
              <a:solidFill>
                <a:schemeClr val="dk1"/>
              </a:solidFill>
            </a:endParaRPr>
          </a:p>
          <a:p>
            <a:pPr indent="-342900" lvl="0" marL="914400" rtl="0" algn="l">
              <a:lnSpc>
                <a:spcPct val="150000"/>
              </a:lnSpc>
              <a:spcBef>
                <a:spcPts val="0"/>
              </a:spcBef>
              <a:spcAft>
                <a:spcPts val="0"/>
              </a:spcAft>
              <a:buClr>
                <a:schemeClr val="dk1"/>
              </a:buClr>
              <a:buSzPts val="1800"/>
              <a:buChar char="●"/>
            </a:pPr>
            <a:r>
              <a:rPr lang="en" sz="1800">
                <a:solidFill>
                  <a:schemeClr val="dk1"/>
                </a:solidFill>
              </a:rPr>
              <a:t>Etched in silicon</a:t>
            </a:r>
            <a:endParaRPr sz="1800">
              <a:solidFill>
                <a:schemeClr val="dk1"/>
              </a:solidFill>
            </a:endParaRPr>
          </a:p>
          <a:p>
            <a:pPr indent="-342900" lvl="0" marL="914400" rtl="0" algn="l">
              <a:lnSpc>
                <a:spcPct val="150000"/>
              </a:lnSpc>
              <a:spcBef>
                <a:spcPts val="0"/>
              </a:spcBef>
              <a:spcAft>
                <a:spcPts val="0"/>
              </a:spcAft>
              <a:buClr>
                <a:schemeClr val="dk1"/>
              </a:buClr>
              <a:buSzPts val="1800"/>
              <a:buChar char="●"/>
            </a:pPr>
            <a:r>
              <a:rPr lang="en" sz="1800">
                <a:solidFill>
                  <a:schemeClr val="dk1"/>
                </a:solidFill>
              </a:rPr>
              <a:t>They implement Boolean rules</a:t>
            </a:r>
            <a:endParaRPr sz="1800">
              <a:solidFill>
                <a:schemeClr val="dk1"/>
              </a:solidFill>
            </a:endParaRPr>
          </a:p>
          <a:p>
            <a:pPr indent="-342900" lvl="0" marL="914400" rtl="0" algn="l">
              <a:lnSpc>
                <a:spcPct val="150000"/>
              </a:lnSpc>
              <a:spcBef>
                <a:spcPts val="0"/>
              </a:spcBef>
              <a:spcAft>
                <a:spcPts val="0"/>
              </a:spcAft>
              <a:buClr>
                <a:schemeClr val="dk1"/>
              </a:buClr>
              <a:buSzPts val="1800"/>
              <a:buChar char="●"/>
            </a:pPr>
            <a:r>
              <a:rPr lang="en" sz="1800">
                <a:solidFill>
                  <a:schemeClr val="dk1"/>
                </a:solidFill>
              </a:rPr>
              <a:t>Inputs → Output</a:t>
            </a:r>
            <a:endParaRPr sz="1800">
              <a:solidFill>
                <a:schemeClr val="dk1"/>
              </a:solidFill>
            </a:endParaRPr>
          </a:p>
          <a:p>
            <a:pPr indent="0" lvl="0" marL="0" rtl="0" algn="l">
              <a:lnSpc>
                <a:spcPct val="115000"/>
              </a:lnSpc>
              <a:spcBef>
                <a:spcPts val="1200"/>
              </a:spcBef>
              <a:spcAft>
                <a:spcPts val="1200"/>
              </a:spcAft>
              <a:buNone/>
            </a:pPr>
            <a:r>
              <a:t/>
            </a:r>
            <a:endParaRPr b="1" sz="1800">
              <a:solidFill>
                <a:schemeClr val="dk1"/>
              </a:solidFill>
            </a:endParaRPr>
          </a:p>
        </p:txBody>
      </p:sp>
      <p:pic>
        <p:nvPicPr>
          <p:cNvPr id="250" name="Google Shape;250;p30" title="hpa-logo-red.png"/>
          <p:cNvPicPr preferRelativeResize="0"/>
          <p:nvPr/>
        </p:nvPicPr>
        <p:blipFill>
          <a:blip r:embed="rId3">
            <a:alphaModFix/>
          </a:blip>
          <a:stretch>
            <a:fillRect/>
          </a:stretch>
        </p:blipFill>
        <p:spPr>
          <a:xfrm>
            <a:off x="0" y="0"/>
            <a:ext cx="2192614" cy="867301"/>
          </a:xfrm>
          <a:prstGeom prst="rect">
            <a:avLst/>
          </a:prstGeom>
          <a:noFill/>
          <a:ln>
            <a:noFill/>
          </a:ln>
        </p:spPr>
      </p:pic>
      <p:sp>
        <p:nvSpPr>
          <p:cNvPr id="251" name="Google Shape;251;p30"/>
          <p:cNvSpPr txBox="1"/>
          <p:nvPr/>
        </p:nvSpPr>
        <p:spPr>
          <a:xfrm>
            <a:off x="2253719" y="0"/>
            <a:ext cx="6909000" cy="867300"/>
          </a:xfrm>
          <a:prstGeom prst="rect">
            <a:avLst/>
          </a:prstGeom>
          <a:solidFill>
            <a:srgbClr val="EEEEEE"/>
          </a:solidFill>
          <a:ln>
            <a:noFill/>
          </a:ln>
        </p:spPr>
        <p:txBody>
          <a:bodyPr anchorCtr="0" anchor="b" bIns="91425" lIns="91425" spcFirstLastPara="1" rIns="91425" wrap="square" tIns="91425">
            <a:noAutofit/>
          </a:bodyPr>
          <a:lstStyle/>
          <a:p>
            <a:pPr indent="0" lvl="0" marL="0" rtl="0" algn="ctr">
              <a:spcBef>
                <a:spcPts val="1000"/>
              </a:spcBef>
              <a:spcAft>
                <a:spcPts val="0"/>
              </a:spcAft>
              <a:buNone/>
            </a:pPr>
            <a:r>
              <a:rPr lang="en" sz="3200">
                <a:latin typeface="Roboto"/>
                <a:ea typeface="Roboto"/>
                <a:cs typeface="Roboto"/>
                <a:sym typeface="Roboto"/>
              </a:rPr>
              <a:t>Gates</a:t>
            </a:r>
            <a:endParaRPr sz="3200">
              <a:solidFill>
                <a:srgbClr val="000000"/>
              </a:solidFill>
              <a:latin typeface="Roboto"/>
              <a:ea typeface="Roboto"/>
              <a:cs typeface="Roboto"/>
              <a:sym typeface="Roboto"/>
            </a:endParaRPr>
          </a:p>
        </p:txBody>
      </p:sp>
      <p:sp>
        <p:nvSpPr>
          <p:cNvPr id="252" name="Google Shape;252;p30"/>
          <p:cNvSpPr txBox="1"/>
          <p:nvPr/>
        </p:nvSpPr>
        <p:spPr>
          <a:xfrm>
            <a:off x="2246244" y="867300"/>
            <a:ext cx="6909000" cy="612900"/>
          </a:xfrm>
          <a:prstGeom prst="rect">
            <a:avLst/>
          </a:prstGeom>
          <a:solidFill>
            <a:srgbClr val="EEEEEE"/>
          </a:solidFill>
          <a:ln>
            <a:noFill/>
          </a:ln>
        </p:spPr>
        <p:txBody>
          <a:bodyPr anchorCtr="0" anchor="t" bIns="91425" lIns="91425" spcFirstLastPara="1" rIns="91425" wrap="square" tIns="91425">
            <a:normAutofit/>
          </a:bodyPr>
          <a:lstStyle/>
          <a:p>
            <a:pPr indent="0" lvl="0" marL="0" rtl="0" algn="ctr">
              <a:spcBef>
                <a:spcPts val="1000"/>
              </a:spcBef>
              <a:spcAft>
                <a:spcPts val="0"/>
              </a:spcAft>
              <a:buClr>
                <a:schemeClr val="dk1"/>
              </a:buClr>
              <a:buSzPts val="1100"/>
              <a:buFont typeface="Arial"/>
              <a:buNone/>
            </a:pPr>
            <a:r>
              <a:rPr lang="en" sz="2400">
                <a:solidFill>
                  <a:schemeClr val="dk1"/>
                </a:solidFill>
                <a:latin typeface="Roboto"/>
                <a:ea typeface="Roboto"/>
                <a:cs typeface="Roboto"/>
                <a:sym typeface="Roboto"/>
              </a:rPr>
              <a:t>Decisions in Hardware</a:t>
            </a:r>
            <a:endParaRPr sz="2400">
              <a:solidFill>
                <a:srgbClr val="595959"/>
              </a:solidFill>
              <a:latin typeface="Roboto"/>
              <a:ea typeface="Roboto"/>
              <a:cs typeface="Roboto"/>
              <a:sym typeface="Roboto"/>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sp>
        <p:nvSpPr>
          <p:cNvPr id="257" name="Google Shape;257;p31"/>
          <p:cNvSpPr/>
          <p:nvPr/>
        </p:nvSpPr>
        <p:spPr>
          <a:xfrm>
            <a:off x="0" y="0"/>
            <a:ext cx="2235300" cy="5143500"/>
          </a:xfrm>
          <a:prstGeom prst="rect">
            <a:avLst/>
          </a:prstGeom>
          <a:solidFill>
            <a:srgbClr val="000000"/>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258" name="Google Shape;258;p31"/>
          <p:cNvSpPr txBox="1"/>
          <p:nvPr/>
        </p:nvSpPr>
        <p:spPr>
          <a:xfrm>
            <a:off x="2265225" y="0"/>
            <a:ext cx="6879000" cy="650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800"/>
              </a:spcBef>
              <a:spcAft>
                <a:spcPts val="400"/>
              </a:spcAft>
              <a:buNone/>
            </a:pPr>
            <a:r>
              <a:rPr lang="en" sz="3200">
                <a:solidFill>
                  <a:srgbClr val="000000"/>
                </a:solidFill>
                <a:latin typeface="Roboto"/>
                <a:ea typeface="Roboto"/>
                <a:cs typeface="Roboto"/>
                <a:sym typeface="Roboto"/>
              </a:rPr>
              <a:t>Next Time</a:t>
            </a:r>
            <a:endParaRPr sz="3200">
              <a:solidFill>
                <a:srgbClr val="000000"/>
              </a:solidFill>
              <a:latin typeface="Roboto"/>
              <a:ea typeface="Roboto"/>
              <a:cs typeface="Roboto"/>
              <a:sym typeface="Roboto"/>
            </a:endParaRPr>
          </a:p>
        </p:txBody>
      </p:sp>
      <p:sp>
        <p:nvSpPr>
          <p:cNvPr id="259" name="Google Shape;259;p31"/>
          <p:cNvSpPr txBox="1"/>
          <p:nvPr/>
        </p:nvSpPr>
        <p:spPr>
          <a:xfrm>
            <a:off x="2369700" y="1469199"/>
            <a:ext cx="6774300" cy="4617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1200"/>
              </a:spcAft>
              <a:buNone/>
            </a:pPr>
            <a:r>
              <a:rPr b="1" lang="en" sz="1800">
                <a:solidFill>
                  <a:schemeClr val="dk1"/>
                </a:solidFill>
              </a:rPr>
              <a:t>NAND = AND + NOT</a:t>
            </a:r>
            <a:endParaRPr sz="1800">
              <a:latin typeface="Roboto"/>
              <a:ea typeface="Roboto"/>
              <a:cs typeface="Roboto"/>
              <a:sym typeface="Roboto"/>
            </a:endParaRPr>
          </a:p>
        </p:txBody>
      </p:sp>
      <p:pic>
        <p:nvPicPr>
          <p:cNvPr id="260" name="Google Shape;260;p31" title="hpa-logo-red.png"/>
          <p:cNvPicPr preferRelativeResize="0"/>
          <p:nvPr/>
        </p:nvPicPr>
        <p:blipFill>
          <a:blip r:embed="rId3">
            <a:alphaModFix/>
          </a:blip>
          <a:stretch>
            <a:fillRect/>
          </a:stretch>
        </p:blipFill>
        <p:spPr>
          <a:xfrm>
            <a:off x="0" y="0"/>
            <a:ext cx="2192614" cy="867301"/>
          </a:xfrm>
          <a:prstGeom prst="rect">
            <a:avLst/>
          </a:prstGeom>
          <a:noFill/>
          <a:ln>
            <a:noFill/>
          </a:ln>
        </p:spPr>
      </p:pic>
      <p:sp>
        <p:nvSpPr>
          <p:cNvPr id="261" name="Google Shape;261;p31"/>
          <p:cNvSpPr txBox="1"/>
          <p:nvPr/>
        </p:nvSpPr>
        <p:spPr>
          <a:xfrm>
            <a:off x="2253719" y="0"/>
            <a:ext cx="6909000" cy="867300"/>
          </a:xfrm>
          <a:prstGeom prst="rect">
            <a:avLst/>
          </a:prstGeom>
          <a:solidFill>
            <a:srgbClr val="EEEEEE"/>
          </a:solidFill>
          <a:ln>
            <a:noFill/>
          </a:ln>
        </p:spPr>
        <p:txBody>
          <a:bodyPr anchorCtr="0" anchor="b" bIns="91425" lIns="91425" spcFirstLastPara="1" rIns="91425" wrap="square" tIns="91425">
            <a:noAutofit/>
          </a:bodyPr>
          <a:lstStyle/>
          <a:p>
            <a:pPr indent="0" lvl="0" marL="0" rtl="0" algn="ctr">
              <a:spcBef>
                <a:spcPts val="1000"/>
              </a:spcBef>
              <a:spcAft>
                <a:spcPts val="0"/>
              </a:spcAft>
              <a:buNone/>
            </a:pPr>
            <a:r>
              <a:rPr lang="en" sz="3200">
                <a:latin typeface="Roboto"/>
                <a:ea typeface="Roboto"/>
                <a:cs typeface="Roboto"/>
                <a:sym typeface="Roboto"/>
              </a:rPr>
              <a:t>Operator: </a:t>
            </a:r>
            <a:r>
              <a:rPr b="1" lang="en" sz="3200">
                <a:latin typeface="Roboto"/>
                <a:ea typeface="Roboto"/>
                <a:cs typeface="Roboto"/>
                <a:sym typeface="Roboto"/>
              </a:rPr>
              <a:t>NAND</a:t>
            </a:r>
            <a:endParaRPr sz="3200">
              <a:solidFill>
                <a:srgbClr val="000000"/>
              </a:solidFill>
              <a:latin typeface="Roboto"/>
              <a:ea typeface="Roboto"/>
              <a:cs typeface="Roboto"/>
              <a:sym typeface="Roboto"/>
            </a:endParaRPr>
          </a:p>
        </p:txBody>
      </p:sp>
      <p:graphicFrame>
        <p:nvGraphicFramePr>
          <p:cNvPr id="262" name="Google Shape;262;p31"/>
          <p:cNvGraphicFramePr/>
          <p:nvPr/>
        </p:nvGraphicFramePr>
        <p:xfrm>
          <a:off x="3754025" y="1985049"/>
          <a:ext cx="3000000" cy="3000000"/>
        </p:xfrm>
        <a:graphic>
          <a:graphicData uri="http://schemas.openxmlformats.org/drawingml/2006/table">
            <a:tbl>
              <a:tblPr>
                <a:noFill/>
                <a:tableStyleId>{89B876C5-B15F-415F-A78E-B4E078D57D81}</a:tableStyleId>
              </a:tblPr>
              <a:tblGrid>
                <a:gridCol w="917400"/>
                <a:gridCol w="983050"/>
                <a:gridCol w="1245725"/>
              </a:tblGrid>
              <a:tr h="242950">
                <a:tc gridSpan="2">
                  <a:txBody>
                    <a:bodyPr/>
                    <a:lstStyle/>
                    <a:p>
                      <a:pPr indent="0" lvl="0" marL="0" rtl="0" algn="ctr">
                        <a:spcBef>
                          <a:spcPts val="0"/>
                        </a:spcBef>
                        <a:spcAft>
                          <a:spcPts val="0"/>
                        </a:spcAft>
                        <a:buNone/>
                      </a:pPr>
                      <a:r>
                        <a:rPr lang="en"/>
                        <a:t>input</a:t>
                      </a:r>
                      <a:endParaRPr/>
                    </a:p>
                  </a:txBody>
                  <a:tcPr marT="91425" marB="91425" marR="91425" marL="91425">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tcPr>
                </a:tc>
                <a:tc hMerge="1"/>
                <a:tc>
                  <a:txBody>
                    <a:bodyPr/>
                    <a:lstStyle/>
                    <a:p>
                      <a:pPr indent="0" lvl="0" marL="0" rtl="0" algn="ctr">
                        <a:spcBef>
                          <a:spcPts val="0"/>
                        </a:spcBef>
                        <a:spcAft>
                          <a:spcPts val="0"/>
                        </a:spcAft>
                        <a:buNone/>
                      </a:pPr>
                      <a:r>
                        <a:rPr lang="en"/>
                        <a:t>output</a:t>
                      </a:r>
                      <a:endParaRPr/>
                    </a:p>
                  </a:txBody>
                  <a:tcPr marT="91425" marB="91425" marR="91425" marL="91425">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tcPr>
                </a:tc>
              </a:tr>
              <a:tr h="242950">
                <a:tc>
                  <a:txBody>
                    <a:bodyPr/>
                    <a:lstStyle/>
                    <a:p>
                      <a:pPr indent="0" lvl="0" marL="0" rtl="0" algn="ctr">
                        <a:spcBef>
                          <a:spcPts val="0"/>
                        </a:spcBef>
                        <a:spcAft>
                          <a:spcPts val="0"/>
                        </a:spcAft>
                        <a:buNone/>
                      </a:pPr>
                      <a:r>
                        <a:rPr b="1" lang="en"/>
                        <a:t>A</a:t>
                      </a:r>
                      <a:endParaRPr b="1"/>
                    </a:p>
                  </a:txBody>
                  <a:tcPr marT="91425" marB="91425" marR="91425" marL="91425">
                    <a:lnB cap="flat" cmpd="sng" w="9525">
                      <a:solidFill>
                        <a:srgbClr val="9E9E9E"/>
                      </a:solidFill>
                      <a:prstDash val="solid"/>
                      <a:round/>
                      <a:headEnd len="sm" w="sm" type="none"/>
                      <a:tailEnd len="sm" w="sm" type="none"/>
                    </a:lnB>
                  </a:tcPr>
                </a:tc>
                <a:tc>
                  <a:txBody>
                    <a:bodyPr/>
                    <a:lstStyle/>
                    <a:p>
                      <a:pPr indent="0" lvl="0" marL="0" rtl="0" algn="ctr">
                        <a:spcBef>
                          <a:spcPts val="0"/>
                        </a:spcBef>
                        <a:spcAft>
                          <a:spcPts val="0"/>
                        </a:spcAft>
                        <a:buNone/>
                      </a:pPr>
                      <a:r>
                        <a:rPr b="1" lang="en"/>
                        <a:t>B</a:t>
                      </a:r>
                      <a:endParaRPr b="1"/>
                    </a:p>
                  </a:txBody>
                  <a:tcPr marT="91425" marB="91425" marR="91425" marL="91425">
                    <a:lnB cap="flat" cmpd="sng" w="9525">
                      <a:solidFill>
                        <a:srgbClr val="9E9E9E"/>
                      </a:solidFill>
                      <a:prstDash val="solid"/>
                      <a:round/>
                      <a:headEnd len="sm" w="sm" type="none"/>
                      <a:tailEnd len="sm" w="sm" type="none"/>
                    </a:lnB>
                  </a:tcPr>
                </a:tc>
                <a:tc>
                  <a:txBody>
                    <a:bodyPr/>
                    <a:lstStyle/>
                    <a:p>
                      <a:pPr indent="0" lvl="0" marL="0" rtl="0" algn="ctr">
                        <a:spcBef>
                          <a:spcPts val="0"/>
                        </a:spcBef>
                        <a:spcAft>
                          <a:spcPts val="0"/>
                        </a:spcAft>
                        <a:buNone/>
                      </a:pPr>
                      <a:r>
                        <a:rPr b="1" lang="en"/>
                        <a:t>A NAND B</a:t>
                      </a:r>
                      <a:endParaRPr b="1"/>
                    </a:p>
                  </a:txBody>
                  <a:tcPr marT="91425" marB="91425" marR="91425" marL="91425"/>
                </a:tc>
              </a:tr>
              <a:tr h="242950">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bl>
          </a:graphicData>
        </a:graphic>
      </p:graphicFrame>
      <p:sp>
        <p:nvSpPr>
          <p:cNvPr id="263" name="Google Shape;263;p31"/>
          <p:cNvSpPr txBox="1"/>
          <p:nvPr/>
        </p:nvSpPr>
        <p:spPr>
          <a:xfrm>
            <a:off x="2495225" y="4362249"/>
            <a:ext cx="6667500" cy="615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a:p>
          <a:p>
            <a:pPr indent="0" lvl="0" marL="0" rtl="0" algn="l">
              <a:spcBef>
                <a:spcPts val="0"/>
              </a:spcBef>
              <a:spcAft>
                <a:spcPts val="0"/>
              </a:spcAft>
              <a:buNone/>
            </a:pPr>
            <a:r>
              <a:rPr lang="en"/>
              <a:t>e.g. </a:t>
            </a:r>
            <a:r>
              <a:rPr lang="en"/>
              <a:t>your login is blocked unless username is correct and password is correct</a:t>
            </a:r>
            <a:endParaRPr/>
          </a:p>
        </p:txBody>
      </p:sp>
      <p:sp>
        <p:nvSpPr>
          <p:cNvPr id="264" name="Google Shape;264;p31"/>
          <p:cNvSpPr txBox="1"/>
          <p:nvPr/>
        </p:nvSpPr>
        <p:spPr>
          <a:xfrm>
            <a:off x="2246244" y="867300"/>
            <a:ext cx="6909000" cy="612900"/>
          </a:xfrm>
          <a:prstGeom prst="rect">
            <a:avLst/>
          </a:prstGeom>
          <a:solidFill>
            <a:srgbClr val="EEEEEE"/>
          </a:solidFill>
          <a:ln>
            <a:noFill/>
          </a:ln>
        </p:spPr>
        <p:txBody>
          <a:bodyPr anchorCtr="0" anchor="t" bIns="91425" lIns="91425" spcFirstLastPara="1" rIns="91425" wrap="square" tIns="91425">
            <a:normAutofit/>
          </a:bodyPr>
          <a:lstStyle/>
          <a:p>
            <a:pPr indent="0" lvl="0" marL="0" rtl="0" algn="ctr">
              <a:spcBef>
                <a:spcPts val="1000"/>
              </a:spcBef>
              <a:spcAft>
                <a:spcPts val="0"/>
              </a:spcAft>
              <a:buSzPts val="1100"/>
              <a:buNone/>
            </a:pPr>
            <a:r>
              <a:rPr lang="en" sz="2400">
                <a:solidFill>
                  <a:srgbClr val="0A0A0A"/>
                </a:solidFill>
                <a:latin typeface="Roboto"/>
                <a:ea typeface="Roboto"/>
                <a:cs typeface="Roboto"/>
                <a:sym typeface="Roboto"/>
              </a:rPr>
              <a:t>¬(A ∧ B)</a:t>
            </a:r>
            <a:endParaRPr sz="2400">
              <a:solidFill>
                <a:srgbClr val="595959"/>
              </a:solidFill>
              <a:latin typeface="Roboto"/>
              <a:ea typeface="Roboto"/>
              <a:cs typeface="Roboto"/>
              <a:sym typeface="Roboto"/>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sp>
        <p:nvSpPr>
          <p:cNvPr id="269" name="Google Shape;269;p32"/>
          <p:cNvSpPr/>
          <p:nvPr/>
        </p:nvSpPr>
        <p:spPr>
          <a:xfrm>
            <a:off x="0" y="0"/>
            <a:ext cx="2235300" cy="5143500"/>
          </a:xfrm>
          <a:prstGeom prst="rect">
            <a:avLst/>
          </a:prstGeom>
          <a:solidFill>
            <a:srgbClr val="000000"/>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270" name="Google Shape;270;p32"/>
          <p:cNvSpPr txBox="1"/>
          <p:nvPr/>
        </p:nvSpPr>
        <p:spPr>
          <a:xfrm>
            <a:off x="2265225" y="0"/>
            <a:ext cx="6879000" cy="650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800"/>
              </a:spcBef>
              <a:spcAft>
                <a:spcPts val="400"/>
              </a:spcAft>
              <a:buNone/>
            </a:pPr>
            <a:r>
              <a:rPr lang="en" sz="3200">
                <a:solidFill>
                  <a:srgbClr val="000000"/>
                </a:solidFill>
                <a:latin typeface="Roboto"/>
                <a:ea typeface="Roboto"/>
                <a:cs typeface="Roboto"/>
                <a:sym typeface="Roboto"/>
              </a:rPr>
              <a:t>Next Time</a:t>
            </a:r>
            <a:endParaRPr sz="3200">
              <a:solidFill>
                <a:srgbClr val="000000"/>
              </a:solidFill>
              <a:latin typeface="Roboto"/>
              <a:ea typeface="Roboto"/>
              <a:cs typeface="Roboto"/>
              <a:sym typeface="Roboto"/>
            </a:endParaRPr>
          </a:p>
        </p:txBody>
      </p:sp>
      <p:sp>
        <p:nvSpPr>
          <p:cNvPr id="271" name="Google Shape;271;p32"/>
          <p:cNvSpPr txBox="1"/>
          <p:nvPr/>
        </p:nvSpPr>
        <p:spPr>
          <a:xfrm>
            <a:off x="2369700" y="1469199"/>
            <a:ext cx="6774300" cy="4617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1200"/>
              </a:spcAft>
              <a:buNone/>
            </a:pPr>
            <a:r>
              <a:rPr b="1" lang="en" sz="1800">
                <a:solidFill>
                  <a:schemeClr val="dk1"/>
                </a:solidFill>
              </a:rPr>
              <a:t>NAND = AND + NOT</a:t>
            </a:r>
            <a:endParaRPr sz="1800">
              <a:latin typeface="Roboto"/>
              <a:ea typeface="Roboto"/>
              <a:cs typeface="Roboto"/>
              <a:sym typeface="Roboto"/>
            </a:endParaRPr>
          </a:p>
        </p:txBody>
      </p:sp>
      <p:pic>
        <p:nvPicPr>
          <p:cNvPr id="272" name="Google Shape;272;p32" title="hpa-logo-red.png"/>
          <p:cNvPicPr preferRelativeResize="0"/>
          <p:nvPr/>
        </p:nvPicPr>
        <p:blipFill>
          <a:blip r:embed="rId3">
            <a:alphaModFix/>
          </a:blip>
          <a:stretch>
            <a:fillRect/>
          </a:stretch>
        </p:blipFill>
        <p:spPr>
          <a:xfrm>
            <a:off x="0" y="0"/>
            <a:ext cx="2192614" cy="867301"/>
          </a:xfrm>
          <a:prstGeom prst="rect">
            <a:avLst/>
          </a:prstGeom>
          <a:noFill/>
          <a:ln>
            <a:noFill/>
          </a:ln>
        </p:spPr>
      </p:pic>
      <p:sp>
        <p:nvSpPr>
          <p:cNvPr id="273" name="Google Shape;273;p32"/>
          <p:cNvSpPr txBox="1"/>
          <p:nvPr/>
        </p:nvSpPr>
        <p:spPr>
          <a:xfrm>
            <a:off x="2253719" y="0"/>
            <a:ext cx="6909000" cy="867300"/>
          </a:xfrm>
          <a:prstGeom prst="rect">
            <a:avLst/>
          </a:prstGeom>
          <a:solidFill>
            <a:srgbClr val="EEEEEE"/>
          </a:solidFill>
          <a:ln>
            <a:noFill/>
          </a:ln>
        </p:spPr>
        <p:txBody>
          <a:bodyPr anchorCtr="0" anchor="b" bIns="91425" lIns="91425" spcFirstLastPara="1" rIns="91425" wrap="square" tIns="91425">
            <a:noAutofit/>
          </a:bodyPr>
          <a:lstStyle/>
          <a:p>
            <a:pPr indent="0" lvl="0" marL="0" rtl="0" algn="ctr">
              <a:spcBef>
                <a:spcPts val="1000"/>
              </a:spcBef>
              <a:spcAft>
                <a:spcPts val="0"/>
              </a:spcAft>
              <a:buNone/>
            </a:pPr>
            <a:r>
              <a:rPr lang="en" sz="3200">
                <a:latin typeface="Roboto"/>
                <a:ea typeface="Roboto"/>
                <a:cs typeface="Roboto"/>
                <a:sym typeface="Roboto"/>
              </a:rPr>
              <a:t>Operator: </a:t>
            </a:r>
            <a:r>
              <a:rPr b="1" lang="en" sz="3200">
                <a:latin typeface="Roboto"/>
                <a:ea typeface="Roboto"/>
                <a:cs typeface="Roboto"/>
                <a:sym typeface="Roboto"/>
              </a:rPr>
              <a:t>NAND</a:t>
            </a:r>
            <a:endParaRPr sz="3200">
              <a:solidFill>
                <a:srgbClr val="000000"/>
              </a:solidFill>
              <a:latin typeface="Roboto"/>
              <a:ea typeface="Roboto"/>
              <a:cs typeface="Roboto"/>
              <a:sym typeface="Roboto"/>
            </a:endParaRPr>
          </a:p>
        </p:txBody>
      </p:sp>
      <p:graphicFrame>
        <p:nvGraphicFramePr>
          <p:cNvPr id="274" name="Google Shape;274;p32"/>
          <p:cNvGraphicFramePr/>
          <p:nvPr/>
        </p:nvGraphicFramePr>
        <p:xfrm>
          <a:off x="3754025" y="1985049"/>
          <a:ext cx="3000000" cy="3000000"/>
        </p:xfrm>
        <a:graphic>
          <a:graphicData uri="http://schemas.openxmlformats.org/drawingml/2006/table">
            <a:tbl>
              <a:tblPr>
                <a:noFill/>
                <a:tableStyleId>{89B876C5-B15F-415F-A78E-B4E078D57D81}</a:tableStyleId>
              </a:tblPr>
              <a:tblGrid>
                <a:gridCol w="917400"/>
                <a:gridCol w="983050"/>
                <a:gridCol w="1245725"/>
              </a:tblGrid>
              <a:tr h="242950">
                <a:tc gridSpan="2">
                  <a:txBody>
                    <a:bodyPr/>
                    <a:lstStyle/>
                    <a:p>
                      <a:pPr indent="0" lvl="0" marL="0" rtl="0" algn="ctr">
                        <a:spcBef>
                          <a:spcPts val="0"/>
                        </a:spcBef>
                        <a:spcAft>
                          <a:spcPts val="0"/>
                        </a:spcAft>
                        <a:buNone/>
                      </a:pPr>
                      <a:r>
                        <a:rPr lang="en"/>
                        <a:t>input</a:t>
                      </a:r>
                      <a:endParaRPr/>
                    </a:p>
                  </a:txBody>
                  <a:tcPr marT="91425" marB="91425" marR="91425" marL="91425">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tcPr>
                </a:tc>
                <a:tc hMerge="1"/>
                <a:tc>
                  <a:txBody>
                    <a:bodyPr/>
                    <a:lstStyle/>
                    <a:p>
                      <a:pPr indent="0" lvl="0" marL="0" rtl="0" algn="ctr">
                        <a:spcBef>
                          <a:spcPts val="0"/>
                        </a:spcBef>
                        <a:spcAft>
                          <a:spcPts val="0"/>
                        </a:spcAft>
                        <a:buNone/>
                      </a:pPr>
                      <a:r>
                        <a:rPr lang="en"/>
                        <a:t>output</a:t>
                      </a:r>
                      <a:endParaRPr/>
                    </a:p>
                  </a:txBody>
                  <a:tcPr marT="91425" marB="91425" marR="91425" marL="91425">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tcPr>
                </a:tc>
              </a:tr>
              <a:tr h="242950">
                <a:tc>
                  <a:txBody>
                    <a:bodyPr/>
                    <a:lstStyle/>
                    <a:p>
                      <a:pPr indent="0" lvl="0" marL="0" rtl="0" algn="ctr">
                        <a:spcBef>
                          <a:spcPts val="0"/>
                        </a:spcBef>
                        <a:spcAft>
                          <a:spcPts val="0"/>
                        </a:spcAft>
                        <a:buNone/>
                      </a:pPr>
                      <a:r>
                        <a:rPr b="1" lang="en"/>
                        <a:t>A</a:t>
                      </a:r>
                      <a:endParaRPr b="1"/>
                    </a:p>
                  </a:txBody>
                  <a:tcPr marT="91425" marB="91425" marR="91425" marL="91425">
                    <a:lnB cap="flat" cmpd="sng" w="9525">
                      <a:solidFill>
                        <a:srgbClr val="9E9E9E"/>
                      </a:solidFill>
                      <a:prstDash val="solid"/>
                      <a:round/>
                      <a:headEnd len="sm" w="sm" type="none"/>
                      <a:tailEnd len="sm" w="sm" type="none"/>
                    </a:lnB>
                  </a:tcPr>
                </a:tc>
                <a:tc>
                  <a:txBody>
                    <a:bodyPr/>
                    <a:lstStyle/>
                    <a:p>
                      <a:pPr indent="0" lvl="0" marL="0" rtl="0" algn="ctr">
                        <a:spcBef>
                          <a:spcPts val="0"/>
                        </a:spcBef>
                        <a:spcAft>
                          <a:spcPts val="0"/>
                        </a:spcAft>
                        <a:buNone/>
                      </a:pPr>
                      <a:r>
                        <a:rPr b="1" lang="en"/>
                        <a:t>B</a:t>
                      </a:r>
                      <a:endParaRPr b="1"/>
                    </a:p>
                  </a:txBody>
                  <a:tcPr marT="91425" marB="91425" marR="91425" marL="91425">
                    <a:lnB cap="flat" cmpd="sng" w="9525">
                      <a:solidFill>
                        <a:srgbClr val="9E9E9E"/>
                      </a:solidFill>
                      <a:prstDash val="solid"/>
                      <a:round/>
                      <a:headEnd len="sm" w="sm" type="none"/>
                      <a:tailEnd len="sm" w="sm" type="none"/>
                    </a:lnB>
                  </a:tcPr>
                </a:tc>
                <a:tc>
                  <a:txBody>
                    <a:bodyPr/>
                    <a:lstStyle/>
                    <a:p>
                      <a:pPr indent="0" lvl="0" marL="0" rtl="0" algn="ctr">
                        <a:spcBef>
                          <a:spcPts val="0"/>
                        </a:spcBef>
                        <a:spcAft>
                          <a:spcPts val="0"/>
                        </a:spcAft>
                        <a:buNone/>
                      </a:pPr>
                      <a:r>
                        <a:rPr b="1" lang="en"/>
                        <a:t>A NAND B</a:t>
                      </a:r>
                      <a:endParaRPr b="1"/>
                    </a:p>
                  </a:txBody>
                  <a:tcPr marT="91425" marB="91425" marR="91425" marL="91425"/>
                </a:tc>
              </a:tr>
              <a:tr h="242950">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bl>
          </a:graphicData>
        </a:graphic>
      </p:graphicFrame>
      <p:sp>
        <p:nvSpPr>
          <p:cNvPr id="275" name="Google Shape;275;p32"/>
          <p:cNvSpPr txBox="1"/>
          <p:nvPr/>
        </p:nvSpPr>
        <p:spPr>
          <a:xfrm>
            <a:off x="2495225" y="4362249"/>
            <a:ext cx="6667500" cy="615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a:solidFill>
                <a:schemeClr val="dk1"/>
              </a:solidFill>
            </a:endParaRPr>
          </a:p>
          <a:p>
            <a:pPr indent="0" lvl="0" marL="0" rtl="0" algn="l">
              <a:spcBef>
                <a:spcPts val="0"/>
              </a:spcBef>
              <a:spcAft>
                <a:spcPts val="0"/>
              </a:spcAft>
              <a:buClr>
                <a:schemeClr val="dk1"/>
              </a:buClr>
              <a:buSzPts val="1100"/>
              <a:buFont typeface="Arial"/>
              <a:buNone/>
            </a:pPr>
            <a:r>
              <a:rPr lang="en">
                <a:solidFill>
                  <a:schemeClr val="dk1"/>
                </a:solidFill>
              </a:rPr>
              <a:t>e.g. your login is blocked unless username is correct and password is correct</a:t>
            </a:r>
            <a:endParaRPr>
              <a:solidFill>
                <a:schemeClr val="dk1"/>
              </a:solidFill>
            </a:endParaRPr>
          </a:p>
        </p:txBody>
      </p:sp>
      <p:sp>
        <p:nvSpPr>
          <p:cNvPr id="276" name="Google Shape;276;p32"/>
          <p:cNvSpPr txBox="1"/>
          <p:nvPr/>
        </p:nvSpPr>
        <p:spPr>
          <a:xfrm>
            <a:off x="2246244" y="867300"/>
            <a:ext cx="6909000" cy="612900"/>
          </a:xfrm>
          <a:prstGeom prst="rect">
            <a:avLst/>
          </a:prstGeom>
          <a:solidFill>
            <a:srgbClr val="EEEEEE"/>
          </a:solidFill>
          <a:ln>
            <a:noFill/>
          </a:ln>
        </p:spPr>
        <p:txBody>
          <a:bodyPr anchorCtr="0" anchor="t" bIns="91425" lIns="91425" spcFirstLastPara="1" rIns="91425" wrap="square" tIns="91425">
            <a:normAutofit/>
          </a:bodyPr>
          <a:lstStyle/>
          <a:p>
            <a:pPr indent="0" lvl="0" marL="0" rtl="0" algn="ctr">
              <a:spcBef>
                <a:spcPts val="1000"/>
              </a:spcBef>
              <a:spcAft>
                <a:spcPts val="0"/>
              </a:spcAft>
              <a:buSzPts val="1100"/>
              <a:buNone/>
            </a:pPr>
            <a:r>
              <a:rPr lang="en" sz="2400">
                <a:solidFill>
                  <a:srgbClr val="0A0A0A"/>
                </a:solidFill>
                <a:latin typeface="Roboto"/>
                <a:ea typeface="Roboto"/>
                <a:cs typeface="Roboto"/>
                <a:sym typeface="Roboto"/>
              </a:rPr>
              <a:t>¬(A ∧ B)</a:t>
            </a:r>
            <a:endParaRPr sz="2400">
              <a:solidFill>
                <a:srgbClr val="595959"/>
              </a:solidFill>
              <a:latin typeface="Roboto"/>
              <a:ea typeface="Roboto"/>
              <a:cs typeface="Roboto"/>
              <a:sym typeface="Roboto"/>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0" name="Shape 280"/>
        <p:cNvGrpSpPr/>
        <p:nvPr/>
      </p:nvGrpSpPr>
      <p:grpSpPr>
        <a:xfrm>
          <a:off x="0" y="0"/>
          <a:ext cx="0" cy="0"/>
          <a:chOff x="0" y="0"/>
          <a:chExt cx="0" cy="0"/>
        </a:xfrm>
      </p:grpSpPr>
      <p:sp>
        <p:nvSpPr>
          <p:cNvPr id="281" name="Google Shape;281;p33"/>
          <p:cNvSpPr/>
          <p:nvPr/>
        </p:nvSpPr>
        <p:spPr>
          <a:xfrm>
            <a:off x="0" y="0"/>
            <a:ext cx="2235300" cy="5143500"/>
          </a:xfrm>
          <a:prstGeom prst="rect">
            <a:avLst/>
          </a:prstGeom>
          <a:solidFill>
            <a:srgbClr val="000000"/>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282" name="Google Shape;282;p33"/>
          <p:cNvSpPr txBox="1"/>
          <p:nvPr/>
        </p:nvSpPr>
        <p:spPr>
          <a:xfrm>
            <a:off x="2265225" y="0"/>
            <a:ext cx="6879000" cy="650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800"/>
              </a:spcBef>
              <a:spcAft>
                <a:spcPts val="400"/>
              </a:spcAft>
              <a:buNone/>
            </a:pPr>
            <a:r>
              <a:rPr lang="en" sz="3200">
                <a:solidFill>
                  <a:srgbClr val="000000"/>
                </a:solidFill>
                <a:latin typeface="Roboto"/>
                <a:ea typeface="Roboto"/>
                <a:cs typeface="Roboto"/>
                <a:sym typeface="Roboto"/>
              </a:rPr>
              <a:t>Next Time</a:t>
            </a:r>
            <a:endParaRPr sz="3200">
              <a:solidFill>
                <a:srgbClr val="000000"/>
              </a:solidFill>
              <a:latin typeface="Roboto"/>
              <a:ea typeface="Roboto"/>
              <a:cs typeface="Roboto"/>
              <a:sym typeface="Roboto"/>
            </a:endParaRPr>
          </a:p>
        </p:txBody>
      </p:sp>
      <p:sp>
        <p:nvSpPr>
          <p:cNvPr id="283" name="Google Shape;283;p33"/>
          <p:cNvSpPr txBox="1"/>
          <p:nvPr/>
        </p:nvSpPr>
        <p:spPr>
          <a:xfrm>
            <a:off x="2369700" y="1469199"/>
            <a:ext cx="6774300" cy="4617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1200"/>
              </a:spcAft>
              <a:buNone/>
            </a:pPr>
            <a:r>
              <a:rPr b="1" lang="en" sz="1800">
                <a:solidFill>
                  <a:schemeClr val="dk1"/>
                </a:solidFill>
              </a:rPr>
              <a:t>NAND = AND + NOT</a:t>
            </a:r>
            <a:endParaRPr sz="1800">
              <a:latin typeface="Roboto"/>
              <a:ea typeface="Roboto"/>
              <a:cs typeface="Roboto"/>
              <a:sym typeface="Roboto"/>
            </a:endParaRPr>
          </a:p>
        </p:txBody>
      </p:sp>
      <p:pic>
        <p:nvPicPr>
          <p:cNvPr id="284" name="Google Shape;284;p33" title="hpa-logo-red.png"/>
          <p:cNvPicPr preferRelativeResize="0"/>
          <p:nvPr/>
        </p:nvPicPr>
        <p:blipFill>
          <a:blip r:embed="rId3">
            <a:alphaModFix/>
          </a:blip>
          <a:stretch>
            <a:fillRect/>
          </a:stretch>
        </p:blipFill>
        <p:spPr>
          <a:xfrm>
            <a:off x="0" y="0"/>
            <a:ext cx="2192614" cy="867301"/>
          </a:xfrm>
          <a:prstGeom prst="rect">
            <a:avLst/>
          </a:prstGeom>
          <a:noFill/>
          <a:ln>
            <a:noFill/>
          </a:ln>
        </p:spPr>
      </p:pic>
      <p:sp>
        <p:nvSpPr>
          <p:cNvPr id="285" name="Google Shape;285;p33"/>
          <p:cNvSpPr txBox="1"/>
          <p:nvPr/>
        </p:nvSpPr>
        <p:spPr>
          <a:xfrm>
            <a:off x="2253719" y="0"/>
            <a:ext cx="6909000" cy="867300"/>
          </a:xfrm>
          <a:prstGeom prst="rect">
            <a:avLst/>
          </a:prstGeom>
          <a:solidFill>
            <a:srgbClr val="EEEEEE"/>
          </a:solidFill>
          <a:ln>
            <a:noFill/>
          </a:ln>
        </p:spPr>
        <p:txBody>
          <a:bodyPr anchorCtr="0" anchor="b" bIns="91425" lIns="91425" spcFirstLastPara="1" rIns="91425" wrap="square" tIns="91425">
            <a:noAutofit/>
          </a:bodyPr>
          <a:lstStyle/>
          <a:p>
            <a:pPr indent="0" lvl="0" marL="0" rtl="0" algn="ctr">
              <a:spcBef>
                <a:spcPts val="1000"/>
              </a:spcBef>
              <a:spcAft>
                <a:spcPts val="0"/>
              </a:spcAft>
              <a:buNone/>
            </a:pPr>
            <a:r>
              <a:rPr lang="en" sz="3200">
                <a:latin typeface="Roboto"/>
                <a:ea typeface="Roboto"/>
                <a:cs typeface="Roboto"/>
                <a:sym typeface="Roboto"/>
              </a:rPr>
              <a:t>Operator: </a:t>
            </a:r>
            <a:r>
              <a:rPr b="1" lang="en" sz="3200">
                <a:latin typeface="Roboto"/>
                <a:ea typeface="Roboto"/>
                <a:cs typeface="Roboto"/>
                <a:sym typeface="Roboto"/>
              </a:rPr>
              <a:t>NAND</a:t>
            </a:r>
            <a:endParaRPr sz="3200">
              <a:solidFill>
                <a:srgbClr val="000000"/>
              </a:solidFill>
              <a:latin typeface="Roboto"/>
              <a:ea typeface="Roboto"/>
              <a:cs typeface="Roboto"/>
              <a:sym typeface="Roboto"/>
            </a:endParaRPr>
          </a:p>
        </p:txBody>
      </p:sp>
      <p:graphicFrame>
        <p:nvGraphicFramePr>
          <p:cNvPr id="286" name="Google Shape;286;p33"/>
          <p:cNvGraphicFramePr/>
          <p:nvPr/>
        </p:nvGraphicFramePr>
        <p:xfrm>
          <a:off x="3754025" y="1985049"/>
          <a:ext cx="3000000" cy="3000000"/>
        </p:xfrm>
        <a:graphic>
          <a:graphicData uri="http://schemas.openxmlformats.org/drawingml/2006/table">
            <a:tbl>
              <a:tblPr>
                <a:noFill/>
                <a:tableStyleId>{89B876C5-B15F-415F-A78E-B4E078D57D81}</a:tableStyleId>
              </a:tblPr>
              <a:tblGrid>
                <a:gridCol w="917400"/>
                <a:gridCol w="983050"/>
                <a:gridCol w="1245725"/>
              </a:tblGrid>
              <a:tr h="242950">
                <a:tc gridSpan="2">
                  <a:txBody>
                    <a:bodyPr/>
                    <a:lstStyle/>
                    <a:p>
                      <a:pPr indent="0" lvl="0" marL="0" rtl="0" algn="ctr">
                        <a:spcBef>
                          <a:spcPts val="0"/>
                        </a:spcBef>
                        <a:spcAft>
                          <a:spcPts val="0"/>
                        </a:spcAft>
                        <a:buNone/>
                      </a:pPr>
                      <a:r>
                        <a:rPr lang="en"/>
                        <a:t>input</a:t>
                      </a:r>
                      <a:endParaRPr/>
                    </a:p>
                  </a:txBody>
                  <a:tcPr marT="91425" marB="91425" marR="91425" marL="91425">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tcPr>
                </a:tc>
                <a:tc hMerge="1"/>
                <a:tc>
                  <a:txBody>
                    <a:bodyPr/>
                    <a:lstStyle/>
                    <a:p>
                      <a:pPr indent="0" lvl="0" marL="0" rtl="0" algn="ctr">
                        <a:spcBef>
                          <a:spcPts val="0"/>
                        </a:spcBef>
                        <a:spcAft>
                          <a:spcPts val="0"/>
                        </a:spcAft>
                        <a:buNone/>
                      </a:pPr>
                      <a:r>
                        <a:rPr lang="en"/>
                        <a:t>output</a:t>
                      </a:r>
                      <a:endParaRPr/>
                    </a:p>
                  </a:txBody>
                  <a:tcPr marT="91425" marB="91425" marR="91425" marL="91425">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tcPr>
                </a:tc>
              </a:tr>
              <a:tr h="242950">
                <a:tc>
                  <a:txBody>
                    <a:bodyPr/>
                    <a:lstStyle/>
                    <a:p>
                      <a:pPr indent="0" lvl="0" marL="0" rtl="0" algn="ctr">
                        <a:spcBef>
                          <a:spcPts val="0"/>
                        </a:spcBef>
                        <a:spcAft>
                          <a:spcPts val="0"/>
                        </a:spcAft>
                        <a:buNone/>
                      </a:pPr>
                      <a:r>
                        <a:rPr b="1" lang="en"/>
                        <a:t>A</a:t>
                      </a:r>
                      <a:endParaRPr b="1"/>
                    </a:p>
                  </a:txBody>
                  <a:tcPr marT="91425" marB="91425" marR="91425" marL="91425">
                    <a:lnB cap="flat" cmpd="sng" w="9525">
                      <a:solidFill>
                        <a:srgbClr val="9E9E9E"/>
                      </a:solidFill>
                      <a:prstDash val="solid"/>
                      <a:round/>
                      <a:headEnd len="sm" w="sm" type="none"/>
                      <a:tailEnd len="sm" w="sm" type="none"/>
                    </a:lnB>
                  </a:tcPr>
                </a:tc>
                <a:tc>
                  <a:txBody>
                    <a:bodyPr/>
                    <a:lstStyle/>
                    <a:p>
                      <a:pPr indent="0" lvl="0" marL="0" rtl="0" algn="ctr">
                        <a:spcBef>
                          <a:spcPts val="0"/>
                        </a:spcBef>
                        <a:spcAft>
                          <a:spcPts val="0"/>
                        </a:spcAft>
                        <a:buNone/>
                      </a:pPr>
                      <a:r>
                        <a:rPr b="1" lang="en"/>
                        <a:t>B</a:t>
                      </a:r>
                      <a:endParaRPr b="1"/>
                    </a:p>
                  </a:txBody>
                  <a:tcPr marT="91425" marB="91425" marR="91425" marL="91425">
                    <a:lnB cap="flat" cmpd="sng" w="9525">
                      <a:solidFill>
                        <a:srgbClr val="9E9E9E"/>
                      </a:solidFill>
                      <a:prstDash val="solid"/>
                      <a:round/>
                      <a:headEnd len="sm" w="sm" type="none"/>
                      <a:tailEnd len="sm" w="sm" type="none"/>
                    </a:lnB>
                  </a:tcPr>
                </a:tc>
                <a:tc>
                  <a:txBody>
                    <a:bodyPr/>
                    <a:lstStyle/>
                    <a:p>
                      <a:pPr indent="0" lvl="0" marL="0" rtl="0" algn="ctr">
                        <a:spcBef>
                          <a:spcPts val="0"/>
                        </a:spcBef>
                        <a:spcAft>
                          <a:spcPts val="0"/>
                        </a:spcAft>
                        <a:buNone/>
                      </a:pPr>
                      <a:r>
                        <a:rPr b="1" lang="en"/>
                        <a:t>A NAND B</a:t>
                      </a:r>
                      <a:endParaRPr b="1"/>
                    </a:p>
                  </a:txBody>
                  <a:tcPr marT="91425" marB="91425" marR="91425" marL="91425"/>
                </a:tc>
              </a:tr>
              <a:tr h="242950">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l">
                        <a:spcBef>
                          <a:spcPts val="0"/>
                        </a:spcBef>
                        <a:spcAft>
                          <a:spcPts val="0"/>
                        </a:spcAft>
                        <a:buNone/>
                      </a:pPr>
                      <a:r>
                        <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bl>
          </a:graphicData>
        </a:graphic>
      </p:graphicFrame>
      <p:sp>
        <p:nvSpPr>
          <p:cNvPr id="287" name="Google Shape;287;p33"/>
          <p:cNvSpPr txBox="1"/>
          <p:nvPr/>
        </p:nvSpPr>
        <p:spPr>
          <a:xfrm>
            <a:off x="2495225" y="4362249"/>
            <a:ext cx="6667500" cy="615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Clr>
                <a:schemeClr val="dk1"/>
              </a:buClr>
              <a:buSzPts val="1100"/>
              <a:buFont typeface="Arial"/>
              <a:buNone/>
            </a:pPr>
            <a:r>
              <a:t/>
            </a:r>
            <a:endParaRPr>
              <a:solidFill>
                <a:schemeClr val="dk1"/>
              </a:solidFill>
            </a:endParaRPr>
          </a:p>
          <a:p>
            <a:pPr indent="0" lvl="0" marL="0" rtl="0" algn="l">
              <a:spcBef>
                <a:spcPts val="0"/>
              </a:spcBef>
              <a:spcAft>
                <a:spcPts val="0"/>
              </a:spcAft>
              <a:buClr>
                <a:schemeClr val="dk1"/>
              </a:buClr>
              <a:buSzPts val="1100"/>
              <a:buFont typeface="Arial"/>
              <a:buNone/>
            </a:pPr>
            <a:r>
              <a:rPr lang="en">
                <a:solidFill>
                  <a:schemeClr val="dk1"/>
                </a:solidFill>
              </a:rPr>
              <a:t>e.g. your login is blocked unless username is correct and password is correct</a:t>
            </a:r>
            <a:endParaRPr/>
          </a:p>
        </p:txBody>
      </p:sp>
      <p:sp>
        <p:nvSpPr>
          <p:cNvPr id="288" name="Google Shape;288;p33"/>
          <p:cNvSpPr txBox="1"/>
          <p:nvPr/>
        </p:nvSpPr>
        <p:spPr>
          <a:xfrm>
            <a:off x="2246244" y="867300"/>
            <a:ext cx="6909000" cy="612900"/>
          </a:xfrm>
          <a:prstGeom prst="rect">
            <a:avLst/>
          </a:prstGeom>
          <a:solidFill>
            <a:srgbClr val="EEEEEE"/>
          </a:solidFill>
          <a:ln>
            <a:noFill/>
          </a:ln>
        </p:spPr>
        <p:txBody>
          <a:bodyPr anchorCtr="0" anchor="t" bIns="91425" lIns="91425" spcFirstLastPara="1" rIns="91425" wrap="square" tIns="91425">
            <a:normAutofit/>
          </a:bodyPr>
          <a:lstStyle/>
          <a:p>
            <a:pPr indent="0" lvl="0" marL="0" rtl="0" algn="ctr">
              <a:spcBef>
                <a:spcPts val="1000"/>
              </a:spcBef>
              <a:spcAft>
                <a:spcPts val="0"/>
              </a:spcAft>
              <a:buSzPts val="1100"/>
              <a:buNone/>
            </a:pPr>
            <a:r>
              <a:rPr lang="en" sz="2400">
                <a:solidFill>
                  <a:srgbClr val="0A0A0A"/>
                </a:solidFill>
                <a:latin typeface="Roboto"/>
                <a:ea typeface="Roboto"/>
                <a:cs typeface="Roboto"/>
                <a:sym typeface="Roboto"/>
              </a:rPr>
              <a:t>¬(A ∧ B)</a:t>
            </a:r>
            <a:endParaRPr sz="2400">
              <a:solidFill>
                <a:srgbClr val="595959"/>
              </a:solidFill>
              <a:latin typeface="Roboto"/>
              <a:ea typeface="Roboto"/>
              <a:cs typeface="Roboto"/>
              <a:sym typeface="Roboto"/>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2" name="Shape 292"/>
        <p:cNvGrpSpPr/>
        <p:nvPr/>
      </p:nvGrpSpPr>
      <p:grpSpPr>
        <a:xfrm>
          <a:off x="0" y="0"/>
          <a:ext cx="0" cy="0"/>
          <a:chOff x="0" y="0"/>
          <a:chExt cx="0" cy="0"/>
        </a:xfrm>
      </p:grpSpPr>
      <p:sp>
        <p:nvSpPr>
          <p:cNvPr id="293" name="Google Shape;293;p34"/>
          <p:cNvSpPr/>
          <p:nvPr/>
        </p:nvSpPr>
        <p:spPr>
          <a:xfrm>
            <a:off x="0" y="0"/>
            <a:ext cx="2235300" cy="5143500"/>
          </a:xfrm>
          <a:prstGeom prst="rect">
            <a:avLst/>
          </a:prstGeom>
          <a:solidFill>
            <a:srgbClr val="000000"/>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294" name="Google Shape;294;p34"/>
          <p:cNvSpPr txBox="1"/>
          <p:nvPr/>
        </p:nvSpPr>
        <p:spPr>
          <a:xfrm>
            <a:off x="2265225" y="0"/>
            <a:ext cx="6879000" cy="650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800"/>
              </a:spcBef>
              <a:spcAft>
                <a:spcPts val="400"/>
              </a:spcAft>
              <a:buNone/>
            </a:pPr>
            <a:r>
              <a:rPr lang="en" sz="3200">
                <a:solidFill>
                  <a:srgbClr val="000000"/>
                </a:solidFill>
                <a:latin typeface="Roboto"/>
                <a:ea typeface="Roboto"/>
                <a:cs typeface="Roboto"/>
                <a:sym typeface="Roboto"/>
              </a:rPr>
              <a:t>Next Time</a:t>
            </a:r>
            <a:endParaRPr sz="3200">
              <a:solidFill>
                <a:srgbClr val="000000"/>
              </a:solidFill>
              <a:latin typeface="Roboto"/>
              <a:ea typeface="Roboto"/>
              <a:cs typeface="Roboto"/>
              <a:sym typeface="Roboto"/>
            </a:endParaRPr>
          </a:p>
        </p:txBody>
      </p:sp>
      <p:sp>
        <p:nvSpPr>
          <p:cNvPr id="295" name="Google Shape;295;p34"/>
          <p:cNvSpPr txBox="1"/>
          <p:nvPr/>
        </p:nvSpPr>
        <p:spPr>
          <a:xfrm>
            <a:off x="2369700" y="1469199"/>
            <a:ext cx="6774300" cy="4617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1200"/>
              </a:spcAft>
              <a:buNone/>
            </a:pPr>
            <a:r>
              <a:rPr b="1" lang="en" sz="1800">
                <a:solidFill>
                  <a:schemeClr val="dk1"/>
                </a:solidFill>
              </a:rPr>
              <a:t>NAND = AND + NOT</a:t>
            </a:r>
            <a:endParaRPr sz="1800">
              <a:latin typeface="Roboto"/>
              <a:ea typeface="Roboto"/>
              <a:cs typeface="Roboto"/>
              <a:sym typeface="Roboto"/>
            </a:endParaRPr>
          </a:p>
        </p:txBody>
      </p:sp>
      <p:pic>
        <p:nvPicPr>
          <p:cNvPr id="296" name="Google Shape;296;p34" title="hpa-logo-red.png"/>
          <p:cNvPicPr preferRelativeResize="0"/>
          <p:nvPr/>
        </p:nvPicPr>
        <p:blipFill>
          <a:blip r:embed="rId3">
            <a:alphaModFix/>
          </a:blip>
          <a:stretch>
            <a:fillRect/>
          </a:stretch>
        </p:blipFill>
        <p:spPr>
          <a:xfrm>
            <a:off x="0" y="0"/>
            <a:ext cx="2192614" cy="867301"/>
          </a:xfrm>
          <a:prstGeom prst="rect">
            <a:avLst/>
          </a:prstGeom>
          <a:noFill/>
          <a:ln>
            <a:noFill/>
          </a:ln>
        </p:spPr>
      </p:pic>
      <p:sp>
        <p:nvSpPr>
          <p:cNvPr id="297" name="Google Shape;297;p34"/>
          <p:cNvSpPr txBox="1"/>
          <p:nvPr/>
        </p:nvSpPr>
        <p:spPr>
          <a:xfrm>
            <a:off x="2253719" y="0"/>
            <a:ext cx="6909000" cy="867300"/>
          </a:xfrm>
          <a:prstGeom prst="rect">
            <a:avLst/>
          </a:prstGeom>
          <a:solidFill>
            <a:srgbClr val="EEEEEE"/>
          </a:solidFill>
          <a:ln>
            <a:noFill/>
          </a:ln>
        </p:spPr>
        <p:txBody>
          <a:bodyPr anchorCtr="0" anchor="b" bIns="91425" lIns="91425" spcFirstLastPara="1" rIns="91425" wrap="square" tIns="91425">
            <a:noAutofit/>
          </a:bodyPr>
          <a:lstStyle/>
          <a:p>
            <a:pPr indent="0" lvl="0" marL="0" rtl="0" algn="ctr">
              <a:spcBef>
                <a:spcPts val="1000"/>
              </a:spcBef>
              <a:spcAft>
                <a:spcPts val="0"/>
              </a:spcAft>
              <a:buNone/>
            </a:pPr>
            <a:r>
              <a:rPr lang="en" sz="3200">
                <a:latin typeface="Roboto"/>
                <a:ea typeface="Roboto"/>
                <a:cs typeface="Roboto"/>
                <a:sym typeface="Roboto"/>
              </a:rPr>
              <a:t>Operator: </a:t>
            </a:r>
            <a:r>
              <a:rPr b="1" lang="en" sz="3200">
                <a:latin typeface="Roboto"/>
                <a:ea typeface="Roboto"/>
                <a:cs typeface="Roboto"/>
                <a:sym typeface="Roboto"/>
              </a:rPr>
              <a:t>NAND</a:t>
            </a:r>
            <a:endParaRPr sz="3200">
              <a:solidFill>
                <a:srgbClr val="000000"/>
              </a:solidFill>
              <a:latin typeface="Roboto"/>
              <a:ea typeface="Roboto"/>
              <a:cs typeface="Roboto"/>
              <a:sym typeface="Roboto"/>
            </a:endParaRPr>
          </a:p>
        </p:txBody>
      </p:sp>
      <p:graphicFrame>
        <p:nvGraphicFramePr>
          <p:cNvPr id="298" name="Google Shape;298;p34"/>
          <p:cNvGraphicFramePr/>
          <p:nvPr/>
        </p:nvGraphicFramePr>
        <p:xfrm>
          <a:off x="3754025" y="1985049"/>
          <a:ext cx="3000000" cy="3000000"/>
        </p:xfrm>
        <a:graphic>
          <a:graphicData uri="http://schemas.openxmlformats.org/drawingml/2006/table">
            <a:tbl>
              <a:tblPr>
                <a:noFill/>
                <a:tableStyleId>{89B876C5-B15F-415F-A78E-B4E078D57D81}</a:tableStyleId>
              </a:tblPr>
              <a:tblGrid>
                <a:gridCol w="917400"/>
                <a:gridCol w="983050"/>
                <a:gridCol w="1245725"/>
              </a:tblGrid>
              <a:tr h="242950">
                <a:tc gridSpan="2">
                  <a:txBody>
                    <a:bodyPr/>
                    <a:lstStyle/>
                    <a:p>
                      <a:pPr indent="0" lvl="0" marL="0" rtl="0" algn="ctr">
                        <a:spcBef>
                          <a:spcPts val="0"/>
                        </a:spcBef>
                        <a:spcAft>
                          <a:spcPts val="0"/>
                        </a:spcAft>
                        <a:buNone/>
                      </a:pPr>
                      <a:r>
                        <a:rPr lang="en"/>
                        <a:t>input</a:t>
                      </a:r>
                      <a:endParaRPr/>
                    </a:p>
                  </a:txBody>
                  <a:tcPr marT="91425" marB="91425" marR="91425" marL="91425">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tcPr>
                </a:tc>
                <a:tc hMerge="1"/>
                <a:tc>
                  <a:txBody>
                    <a:bodyPr/>
                    <a:lstStyle/>
                    <a:p>
                      <a:pPr indent="0" lvl="0" marL="0" rtl="0" algn="ctr">
                        <a:spcBef>
                          <a:spcPts val="0"/>
                        </a:spcBef>
                        <a:spcAft>
                          <a:spcPts val="0"/>
                        </a:spcAft>
                        <a:buNone/>
                      </a:pPr>
                      <a:r>
                        <a:rPr lang="en"/>
                        <a:t>output</a:t>
                      </a:r>
                      <a:endParaRPr/>
                    </a:p>
                  </a:txBody>
                  <a:tcPr marT="91425" marB="91425" marR="91425" marL="91425">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tcPr>
                </a:tc>
              </a:tr>
              <a:tr h="242950">
                <a:tc>
                  <a:txBody>
                    <a:bodyPr/>
                    <a:lstStyle/>
                    <a:p>
                      <a:pPr indent="0" lvl="0" marL="0" rtl="0" algn="ctr">
                        <a:spcBef>
                          <a:spcPts val="0"/>
                        </a:spcBef>
                        <a:spcAft>
                          <a:spcPts val="0"/>
                        </a:spcAft>
                        <a:buNone/>
                      </a:pPr>
                      <a:r>
                        <a:rPr b="1" lang="en"/>
                        <a:t>A</a:t>
                      </a:r>
                      <a:endParaRPr b="1"/>
                    </a:p>
                  </a:txBody>
                  <a:tcPr marT="91425" marB="91425" marR="91425" marL="91425">
                    <a:lnB cap="flat" cmpd="sng" w="9525">
                      <a:solidFill>
                        <a:srgbClr val="9E9E9E"/>
                      </a:solidFill>
                      <a:prstDash val="solid"/>
                      <a:round/>
                      <a:headEnd len="sm" w="sm" type="none"/>
                      <a:tailEnd len="sm" w="sm" type="none"/>
                    </a:lnB>
                  </a:tcPr>
                </a:tc>
                <a:tc>
                  <a:txBody>
                    <a:bodyPr/>
                    <a:lstStyle/>
                    <a:p>
                      <a:pPr indent="0" lvl="0" marL="0" rtl="0" algn="ctr">
                        <a:spcBef>
                          <a:spcPts val="0"/>
                        </a:spcBef>
                        <a:spcAft>
                          <a:spcPts val="0"/>
                        </a:spcAft>
                        <a:buNone/>
                      </a:pPr>
                      <a:r>
                        <a:rPr b="1" lang="en"/>
                        <a:t>B</a:t>
                      </a:r>
                      <a:endParaRPr b="1"/>
                    </a:p>
                  </a:txBody>
                  <a:tcPr marT="91425" marB="91425" marR="91425" marL="91425">
                    <a:lnB cap="flat" cmpd="sng" w="9525">
                      <a:solidFill>
                        <a:srgbClr val="9E9E9E"/>
                      </a:solidFill>
                      <a:prstDash val="solid"/>
                      <a:round/>
                      <a:headEnd len="sm" w="sm" type="none"/>
                      <a:tailEnd len="sm" w="sm" type="none"/>
                    </a:lnB>
                  </a:tcPr>
                </a:tc>
                <a:tc>
                  <a:txBody>
                    <a:bodyPr/>
                    <a:lstStyle/>
                    <a:p>
                      <a:pPr indent="0" lvl="0" marL="0" rtl="0" algn="ctr">
                        <a:spcBef>
                          <a:spcPts val="0"/>
                        </a:spcBef>
                        <a:spcAft>
                          <a:spcPts val="0"/>
                        </a:spcAft>
                        <a:buNone/>
                      </a:pPr>
                      <a:r>
                        <a:rPr b="1" lang="en"/>
                        <a:t>A NAND B</a:t>
                      </a:r>
                      <a:endParaRPr b="1"/>
                    </a:p>
                  </a:txBody>
                  <a:tcPr marT="91425" marB="91425" marR="91425" marL="91425"/>
                </a:tc>
              </a:tr>
              <a:tr h="242950">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bl>
          </a:graphicData>
        </a:graphic>
      </p:graphicFrame>
      <p:sp>
        <p:nvSpPr>
          <p:cNvPr id="299" name="Google Shape;299;p34"/>
          <p:cNvSpPr txBox="1"/>
          <p:nvPr/>
        </p:nvSpPr>
        <p:spPr>
          <a:xfrm>
            <a:off x="2495225" y="4362249"/>
            <a:ext cx="6667500" cy="615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Clr>
                <a:schemeClr val="dk1"/>
              </a:buClr>
              <a:buSzPts val="1100"/>
              <a:buFont typeface="Arial"/>
              <a:buNone/>
            </a:pPr>
            <a:r>
              <a:t/>
            </a:r>
            <a:endParaRPr>
              <a:solidFill>
                <a:schemeClr val="dk1"/>
              </a:solidFill>
            </a:endParaRPr>
          </a:p>
          <a:p>
            <a:pPr indent="0" lvl="0" marL="0" rtl="0" algn="l">
              <a:spcBef>
                <a:spcPts val="0"/>
              </a:spcBef>
              <a:spcAft>
                <a:spcPts val="0"/>
              </a:spcAft>
              <a:buClr>
                <a:schemeClr val="dk1"/>
              </a:buClr>
              <a:buSzPts val="1100"/>
              <a:buFont typeface="Arial"/>
              <a:buNone/>
            </a:pPr>
            <a:r>
              <a:rPr lang="en">
                <a:solidFill>
                  <a:schemeClr val="dk1"/>
                </a:solidFill>
              </a:rPr>
              <a:t>e.g. your login is blocked unless username is correct and password is correct</a:t>
            </a:r>
            <a:endParaRPr/>
          </a:p>
        </p:txBody>
      </p:sp>
      <p:sp>
        <p:nvSpPr>
          <p:cNvPr id="300" name="Google Shape;300;p34"/>
          <p:cNvSpPr txBox="1"/>
          <p:nvPr/>
        </p:nvSpPr>
        <p:spPr>
          <a:xfrm>
            <a:off x="2246244" y="867300"/>
            <a:ext cx="6909000" cy="612900"/>
          </a:xfrm>
          <a:prstGeom prst="rect">
            <a:avLst/>
          </a:prstGeom>
          <a:solidFill>
            <a:srgbClr val="EEEEEE"/>
          </a:solidFill>
          <a:ln>
            <a:noFill/>
          </a:ln>
        </p:spPr>
        <p:txBody>
          <a:bodyPr anchorCtr="0" anchor="t" bIns="91425" lIns="91425" spcFirstLastPara="1" rIns="91425" wrap="square" tIns="91425">
            <a:normAutofit/>
          </a:bodyPr>
          <a:lstStyle/>
          <a:p>
            <a:pPr indent="0" lvl="0" marL="0" rtl="0" algn="ctr">
              <a:spcBef>
                <a:spcPts val="1000"/>
              </a:spcBef>
              <a:spcAft>
                <a:spcPts val="0"/>
              </a:spcAft>
              <a:buSzPts val="1100"/>
              <a:buNone/>
            </a:pPr>
            <a:r>
              <a:rPr lang="en" sz="2400">
                <a:solidFill>
                  <a:srgbClr val="0A0A0A"/>
                </a:solidFill>
                <a:latin typeface="Roboto"/>
                <a:ea typeface="Roboto"/>
                <a:cs typeface="Roboto"/>
                <a:sym typeface="Roboto"/>
              </a:rPr>
              <a:t>¬(A ∧ B)</a:t>
            </a:r>
            <a:endParaRPr sz="2400">
              <a:solidFill>
                <a:srgbClr val="595959"/>
              </a:solidFill>
              <a:latin typeface="Roboto"/>
              <a:ea typeface="Roboto"/>
              <a:cs typeface="Roboto"/>
              <a:sym typeface="Roboto"/>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4" name="Shape 304"/>
        <p:cNvGrpSpPr/>
        <p:nvPr/>
      </p:nvGrpSpPr>
      <p:grpSpPr>
        <a:xfrm>
          <a:off x="0" y="0"/>
          <a:ext cx="0" cy="0"/>
          <a:chOff x="0" y="0"/>
          <a:chExt cx="0" cy="0"/>
        </a:xfrm>
      </p:grpSpPr>
      <p:sp>
        <p:nvSpPr>
          <p:cNvPr id="305" name="Google Shape;305;p35"/>
          <p:cNvSpPr/>
          <p:nvPr/>
        </p:nvSpPr>
        <p:spPr>
          <a:xfrm>
            <a:off x="0" y="0"/>
            <a:ext cx="2235300" cy="5143500"/>
          </a:xfrm>
          <a:prstGeom prst="rect">
            <a:avLst/>
          </a:prstGeom>
          <a:solidFill>
            <a:srgbClr val="000000"/>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306" name="Google Shape;306;p35"/>
          <p:cNvSpPr txBox="1"/>
          <p:nvPr/>
        </p:nvSpPr>
        <p:spPr>
          <a:xfrm>
            <a:off x="2265225" y="0"/>
            <a:ext cx="6879000" cy="650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800"/>
              </a:spcBef>
              <a:spcAft>
                <a:spcPts val="400"/>
              </a:spcAft>
              <a:buNone/>
            </a:pPr>
            <a:r>
              <a:rPr lang="en" sz="3200">
                <a:solidFill>
                  <a:srgbClr val="000000"/>
                </a:solidFill>
                <a:latin typeface="Roboto"/>
                <a:ea typeface="Roboto"/>
                <a:cs typeface="Roboto"/>
                <a:sym typeface="Roboto"/>
              </a:rPr>
              <a:t>Next Time</a:t>
            </a:r>
            <a:endParaRPr sz="3200">
              <a:solidFill>
                <a:srgbClr val="000000"/>
              </a:solidFill>
              <a:latin typeface="Roboto"/>
              <a:ea typeface="Roboto"/>
              <a:cs typeface="Roboto"/>
              <a:sym typeface="Roboto"/>
            </a:endParaRPr>
          </a:p>
        </p:txBody>
      </p:sp>
      <p:sp>
        <p:nvSpPr>
          <p:cNvPr id="307" name="Google Shape;307;p35"/>
          <p:cNvSpPr txBox="1"/>
          <p:nvPr/>
        </p:nvSpPr>
        <p:spPr>
          <a:xfrm>
            <a:off x="2369700" y="1469199"/>
            <a:ext cx="6774300" cy="4617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1200"/>
              </a:spcAft>
              <a:buNone/>
            </a:pPr>
            <a:r>
              <a:rPr b="1" lang="en" sz="1800">
                <a:solidFill>
                  <a:schemeClr val="dk1"/>
                </a:solidFill>
              </a:rPr>
              <a:t>NAND = AND + NOT</a:t>
            </a:r>
            <a:endParaRPr sz="1800">
              <a:latin typeface="Roboto"/>
              <a:ea typeface="Roboto"/>
              <a:cs typeface="Roboto"/>
              <a:sym typeface="Roboto"/>
            </a:endParaRPr>
          </a:p>
        </p:txBody>
      </p:sp>
      <p:pic>
        <p:nvPicPr>
          <p:cNvPr id="308" name="Google Shape;308;p35" title="hpa-logo-red.png"/>
          <p:cNvPicPr preferRelativeResize="0"/>
          <p:nvPr/>
        </p:nvPicPr>
        <p:blipFill>
          <a:blip r:embed="rId3">
            <a:alphaModFix/>
          </a:blip>
          <a:stretch>
            <a:fillRect/>
          </a:stretch>
        </p:blipFill>
        <p:spPr>
          <a:xfrm>
            <a:off x="0" y="0"/>
            <a:ext cx="2192614" cy="867301"/>
          </a:xfrm>
          <a:prstGeom prst="rect">
            <a:avLst/>
          </a:prstGeom>
          <a:noFill/>
          <a:ln>
            <a:noFill/>
          </a:ln>
        </p:spPr>
      </p:pic>
      <p:sp>
        <p:nvSpPr>
          <p:cNvPr id="309" name="Google Shape;309;p35"/>
          <p:cNvSpPr txBox="1"/>
          <p:nvPr/>
        </p:nvSpPr>
        <p:spPr>
          <a:xfrm>
            <a:off x="2253719" y="0"/>
            <a:ext cx="6909000" cy="867300"/>
          </a:xfrm>
          <a:prstGeom prst="rect">
            <a:avLst/>
          </a:prstGeom>
          <a:solidFill>
            <a:srgbClr val="EEEEEE"/>
          </a:solidFill>
          <a:ln>
            <a:noFill/>
          </a:ln>
        </p:spPr>
        <p:txBody>
          <a:bodyPr anchorCtr="0" anchor="b" bIns="91425" lIns="91425" spcFirstLastPara="1" rIns="91425" wrap="square" tIns="91425">
            <a:noAutofit/>
          </a:bodyPr>
          <a:lstStyle/>
          <a:p>
            <a:pPr indent="0" lvl="0" marL="0" rtl="0" algn="ctr">
              <a:spcBef>
                <a:spcPts val="1000"/>
              </a:spcBef>
              <a:spcAft>
                <a:spcPts val="0"/>
              </a:spcAft>
              <a:buNone/>
            </a:pPr>
            <a:r>
              <a:rPr lang="en" sz="3200">
                <a:latin typeface="Roboto"/>
                <a:ea typeface="Roboto"/>
                <a:cs typeface="Roboto"/>
                <a:sym typeface="Roboto"/>
              </a:rPr>
              <a:t>Operator: </a:t>
            </a:r>
            <a:r>
              <a:rPr b="1" lang="en" sz="3200">
                <a:latin typeface="Roboto"/>
                <a:ea typeface="Roboto"/>
                <a:cs typeface="Roboto"/>
                <a:sym typeface="Roboto"/>
              </a:rPr>
              <a:t>NAND</a:t>
            </a:r>
            <a:endParaRPr sz="3200">
              <a:solidFill>
                <a:srgbClr val="000000"/>
              </a:solidFill>
              <a:latin typeface="Roboto"/>
              <a:ea typeface="Roboto"/>
              <a:cs typeface="Roboto"/>
              <a:sym typeface="Roboto"/>
            </a:endParaRPr>
          </a:p>
        </p:txBody>
      </p:sp>
      <p:graphicFrame>
        <p:nvGraphicFramePr>
          <p:cNvPr id="310" name="Google Shape;310;p35"/>
          <p:cNvGraphicFramePr/>
          <p:nvPr/>
        </p:nvGraphicFramePr>
        <p:xfrm>
          <a:off x="3754025" y="1985049"/>
          <a:ext cx="3000000" cy="3000000"/>
        </p:xfrm>
        <a:graphic>
          <a:graphicData uri="http://schemas.openxmlformats.org/drawingml/2006/table">
            <a:tbl>
              <a:tblPr>
                <a:noFill/>
                <a:tableStyleId>{89B876C5-B15F-415F-A78E-B4E078D57D81}</a:tableStyleId>
              </a:tblPr>
              <a:tblGrid>
                <a:gridCol w="917400"/>
                <a:gridCol w="983050"/>
                <a:gridCol w="1245725"/>
              </a:tblGrid>
              <a:tr h="242950">
                <a:tc gridSpan="2">
                  <a:txBody>
                    <a:bodyPr/>
                    <a:lstStyle/>
                    <a:p>
                      <a:pPr indent="0" lvl="0" marL="0" rtl="0" algn="ctr">
                        <a:spcBef>
                          <a:spcPts val="0"/>
                        </a:spcBef>
                        <a:spcAft>
                          <a:spcPts val="0"/>
                        </a:spcAft>
                        <a:buNone/>
                      </a:pPr>
                      <a:r>
                        <a:rPr lang="en"/>
                        <a:t>input</a:t>
                      </a:r>
                      <a:endParaRPr/>
                    </a:p>
                  </a:txBody>
                  <a:tcPr marT="91425" marB="91425" marR="91425" marL="91425">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tcPr>
                </a:tc>
                <a:tc hMerge="1"/>
                <a:tc>
                  <a:txBody>
                    <a:bodyPr/>
                    <a:lstStyle/>
                    <a:p>
                      <a:pPr indent="0" lvl="0" marL="0" rtl="0" algn="ctr">
                        <a:spcBef>
                          <a:spcPts val="0"/>
                        </a:spcBef>
                        <a:spcAft>
                          <a:spcPts val="0"/>
                        </a:spcAft>
                        <a:buNone/>
                      </a:pPr>
                      <a:r>
                        <a:rPr lang="en"/>
                        <a:t>output</a:t>
                      </a:r>
                      <a:endParaRPr/>
                    </a:p>
                  </a:txBody>
                  <a:tcPr marT="91425" marB="91425" marR="91425" marL="91425">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tcPr>
                </a:tc>
              </a:tr>
              <a:tr h="242950">
                <a:tc>
                  <a:txBody>
                    <a:bodyPr/>
                    <a:lstStyle/>
                    <a:p>
                      <a:pPr indent="0" lvl="0" marL="0" rtl="0" algn="ctr">
                        <a:spcBef>
                          <a:spcPts val="0"/>
                        </a:spcBef>
                        <a:spcAft>
                          <a:spcPts val="0"/>
                        </a:spcAft>
                        <a:buNone/>
                      </a:pPr>
                      <a:r>
                        <a:rPr b="1" lang="en"/>
                        <a:t>A</a:t>
                      </a:r>
                      <a:endParaRPr b="1"/>
                    </a:p>
                  </a:txBody>
                  <a:tcPr marT="91425" marB="91425" marR="91425" marL="91425">
                    <a:lnB cap="flat" cmpd="sng" w="9525">
                      <a:solidFill>
                        <a:srgbClr val="9E9E9E"/>
                      </a:solidFill>
                      <a:prstDash val="solid"/>
                      <a:round/>
                      <a:headEnd len="sm" w="sm" type="none"/>
                      <a:tailEnd len="sm" w="sm" type="none"/>
                    </a:lnB>
                  </a:tcPr>
                </a:tc>
                <a:tc>
                  <a:txBody>
                    <a:bodyPr/>
                    <a:lstStyle/>
                    <a:p>
                      <a:pPr indent="0" lvl="0" marL="0" rtl="0" algn="ctr">
                        <a:spcBef>
                          <a:spcPts val="0"/>
                        </a:spcBef>
                        <a:spcAft>
                          <a:spcPts val="0"/>
                        </a:spcAft>
                        <a:buNone/>
                      </a:pPr>
                      <a:r>
                        <a:rPr b="1" lang="en"/>
                        <a:t>B</a:t>
                      </a:r>
                      <a:endParaRPr b="1"/>
                    </a:p>
                  </a:txBody>
                  <a:tcPr marT="91425" marB="91425" marR="91425" marL="91425">
                    <a:lnB cap="flat" cmpd="sng" w="9525">
                      <a:solidFill>
                        <a:srgbClr val="9E9E9E"/>
                      </a:solidFill>
                      <a:prstDash val="solid"/>
                      <a:round/>
                      <a:headEnd len="sm" w="sm" type="none"/>
                      <a:tailEnd len="sm" w="sm" type="none"/>
                    </a:lnB>
                  </a:tcPr>
                </a:tc>
                <a:tc>
                  <a:txBody>
                    <a:bodyPr/>
                    <a:lstStyle/>
                    <a:p>
                      <a:pPr indent="0" lvl="0" marL="0" rtl="0" algn="ctr">
                        <a:spcBef>
                          <a:spcPts val="0"/>
                        </a:spcBef>
                        <a:spcAft>
                          <a:spcPts val="0"/>
                        </a:spcAft>
                        <a:buNone/>
                      </a:pPr>
                      <a:r>
                        <a:rPr b="1" lang="en"/>
                        <a:t>A NAND B</a:t>
                      </a:r>
                      <a:endParaRPr b="1"/>
                    </a:p>
                  </a:txBody>
                  <a:tcPr marT="91425" marB="91425" marR="91425" marL="91425"/>
                </a:tc>
              </a:tr>
              <a:tr h="242950">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bl>
          </a:graphicData>
        </a:graphic>
      </p:graphicFrame>
      <p:sp>
        <p:nvSpPr>
          <p:cNvPr id="311" name="Google Shape;311;p35"/>
          <p:cNvSpPr txBox="1"/>
          <p:nvPr/>
        </p:nvSpPr>
        <p:spPr>
          <a:xfrm>
            <a:off x="2495225" y="4362249"/>
            <a:ext cx="6667500" cy="615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Clr>
                <a:schemeClr val="dk1"/>
              </a:buClr>
              <a:buSzPts val="1100"/>
              <a:buFont typeface="Arial"/>
              <a:buNone/>
            </a:pPr>
            <a:r>
              <a:t/>
            </a:r>
            <a:endParaRPr>
              <a:solidFill>
                <a:schemeClr val="dk1"/>
              </a:solidFill>
            </a:endParaRPr>
          </a:p>
          <a:p>
            <a:pPr indent="0" lvl="0" marL="0" rtl="0" algn="l">
              <a:spcBef>
                <a:spcPts val="0"/>
              </a:spcBef>
              <a:spcAft>
                <a:spcPts val="0"/>
              </a:spcAft>
              <a:buClr>
                <a:schemeClr val="dk1"/>
              </a:buClr>
              <a:buSzPts val="1100"/>
              <a:buFont typeface="Arial"/>
              <a:buNone/>
            </a:pPr>
            <a:r>
              <a:rPr lang="en">
                <a:solidFill>
                  <a:schemeClr val="dk1"/>
                </a:solidFill>
              </a:rPr>
              <a:t>e.g. your login is blocked unless username is correct and password is correct</a:t>
            </a:r>
            <a:endParaRPr/>
          </a:p>
        </p:txBody>
      </p:sp>
      <p:sp>
        <p:nvSpPr>
          <p:cNvPr id="312" name="Google Shape;312;p35"/>
          <p:cNvSpPr txBox="1"/>
          <p:nvPr/>
        </p:nvSpPr>
        <p:spPr>
          <a:xfrm>
            <a:off x="2246244" y="867300"/>
            <a:ext cx="6909000" cy="612900"/>
          </a:xfrm>
          <a:prstGeom prst="rect">
            <a:avLst/>
          </a:prstGeom>
          <a:solidFill>
            <a:srgbClr val="EEEEEE"/>
          </a:solidFill>
          <a:ln>
            <a:noFill/>
          </a:ln>
        </p:spPr>
        <p:txBody>
          <a:bodyPr anchorCtr="0" anchor="t" bIns="91425" lIns="91425" spcFirstLastPara="1" rIns="91425" wrap="square" tIns="91425">
            <a:normAutofit/>
          </a:bodyPr>
          <a:lstStyle/>
          <a:p>
            <a:pPr indent="0" lvl="0" marL="0" rtl="0" algn="ctr">
              <a:spcBef>
                <a:spcPts val="1000"/>
              </a:spcBef>
              <a:spcAft>
                <a:spcPts val="0"/>
              </a:spcAft>
              <a:buSzPts val="1100"/>
              <a:buNone/>
            </a:pPr>
            <a:r>
              <a:rPr lang="en" sz="2400">
                <a:solidFill>
                  <a:srgbClr val="0A0A0A"/>
                </a:solidFill>
                <a:latin typeface="Roboto"/>
                <a:ea typeface="Roboto"/>
                <a:cs typeface="Roboto"/>
                <a:sym typeface="Roboto"/>
              </a:rPr>
              <a:t>¬(A ∧ B)</a:t>
            </a:r>
            <a:endParaRPr sz="2400">
              <a:solidFill>
                <a:srgbClr val="595959"/>
              </a:solidFill>
              <a:latin typeface="Roboto"/>
              <a:ea typeface="Roboto"/>
              <a:cs typeface="Roboto"/>
              <a:sym typeface="Roboto"/>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6" name="Shape 316"/>
        <p:cNvGrpSpPr/>
        <p:nvPr/>
      </p:nvGrpSpPr>
      <p:grpSpPr>
        <a:xfrm>
          <a:off x="0" y="0"/>
          <a:ext cx="0" cy="0"/>
          <a:chOff x="0" y="0"/>
          <a:chExt cx="0" cy="0"/>
        </a:xfrm>
      </p:grpSpPr>
      <p:sp>
        <p:nvSpPr>
          <p:cNvPr id="317" name="Google Shape;317;p36"/>
          <p:cNvSpPr/>
          <p:nvPr/>
        </p:nvSpPr>
        <p:spPr>
          <a:xfrm>
            <a:off x="0" y="0"/>
            <a:ext cx="2235300" cy="5143500"/>
          </a:xfrm>
          <a:prstGeom prst="rect">
            <a:avLst/>
          </a:prstGeom>
          <a:solidFill>
            <a:srgbClr val="000000"/>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318" name="Google Shape;318;p36"/>
          <p:cNvSpPr txBox="1"/>
          <p:nvPr/>
        </p:nvSpPr>
        <p:spPr>
          <a:xfrm>
            <a:off x="2265225" y="0"/>
            <a:ext cx="6879000" cy="650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800"/>
              </a:spcBef>
              <a:spcAft>
                <a:spcPts val="400"/>
              </a:spcAft>
              <a:buNone/>
            </a:pPr>
            <a:r>
              <a:rPr lang="en" sz="3200">
                <a:solidFill>
                  <a:srgbClr val="000000"/>
                </a:solidFill>
                <a:latin typeface="Roboto"/>
                <a:ea typeface="Roboto"/>
                <a:cs typeface="Roboto"/>
                <a:sym typeface="Roboto"/>
              </a:rPr>
              <a:t>Next Time</a:t>
            </a:r>
            <a:endParaRPr sz="3200">
              <a:solidFill>
                <a:srgbClr val="000000"/>
              </a:solidFill>
              <a:latin typeface="Roboto"/>
              <a:ea typeface="Roboto"/>
              <a:cs typeface="Roboto"/>
              <a:sym typeface="Roboto"/>
            </a:endParaRPr>
          </a:p>
        </p:txBody>
      </p:sp>
      <p:sp>
        <p:nvSpPr>
          <p:cNvPr id="319" name="Google Shape;319;p36"/>
          <p:cNvSpPr txBox="1"/>
          <p:nvPr/>
        </p:nvSpPr>
        <p:spPr>
          <a:xfrm>
            <a:off x="2369700" y="1469199"/>
            <a:ext cx="6774300" cy="28482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0"/>
              </a:spcAft>
              <a:buClr>
                <a:schemeClr val="dk1"/>
              </a:buClr>
              <a:buSzPts val="1100"/>
              <a:buFont typeface="Arial"/>
              <a:buNone/>
            </a:pPr>
            <a:r>
              <a:t/>
            </a:r>
            <a:endParaRPr b="1" sz="1100">
              <a:solidFill>
                <a:schemeClr val="dk1"/>
              </a:solidFill>
            </a:endParaRPr>
          </a:p>
          <a:p>
            <a:pPr indent="-342900" lvl="0" marL="457200" rtl="0" algn="l">
              <a:lnSpc>
                <a:spcPct val="150000"/>
              </a:lnSpc>
              <a:spcBef>
                <a:spcPts val="1200"/>
              </a:spcBef>
              <a:spcAft>
                <a:spcPts val="0"/>
              </a:spcAft>
              <a:buClr>
                <a:schemeClr val="dk1"/>
              </a:buClr>
              <a:buSzPts val="1800"/>
              <a:buFont typeface="Roboto"/>
              <a:buChar char="●"/>
            </a:pPr>
            <a:r>
              <a:rPr lang="en" sz="1800">
                <a:solidFill>
                  <a:schemeClr val="dk1"/>
                </a:solidFill>
                <a:latin typeface="Roboto"/>
                <a:ea typeface="Roboto"/>
                <a:cs typeface="Roboto"/>
                <a:sym typeface="Roboto"/>
              </a:rPr>
              <a:t>Small</a:t>
            </a:r>
            <a:endParaRPr sz="1800">
              <a:solidFill>
                <a:schemeClr val="dk1"/>
              </a:solidFill>
              <a:latin typeface="Roboto"/>
              <a:ea typeface="Roboto"/>
              <a:cs typeface="Roboto"/>
              <a:sym typeface="Roboto"/>
            </a:endParaRPr>
          </a:p>
          <a:p>
            <a:pPr indent="-342900" lvl="0" marL="457200" rtl="0" algn="l">
              <a:lnSpc>
                <a:spcPct val="150000"/>
              </a:lnSpc>
              <a:spcBef>
                <a:spcPts val="0"/>
              </a:spcBef>
              <a:spcAft>
                <a:spcPts val="0"/>
              </a:spcAft>
              <a:buClr>
                <a:schemeClr val="dk1"/>
              </a:buClr>
              <a:buSzPts val="1800"/>
              <a:buFont typeface="Roboto"/>
              <a:buChar char="●"/>
            </a:pPr>
            <a:r>
              <a:rPr lang="en" sz="1800">
                <a:solidFill>
                  <a:schemeClr val="dk1"/>
                </a:solidFill>
                <a:latin typeface="Roboto"/>
                <a:ea typeface="Roboto"/>
                <a:cs typeface="Roboto"/>
                <a:sym typeface="Roboto"/>
              </a:rPr>
              <a:t>Fast</a:t>
            </a:r>
            <a:endParaRPr sz="1800">
              <a:solidFill>
                <a:schemeClr val="dk1"/>
              </a:solidFill>
              <a:latin typeface="Roboto"/>
              <a:ea typeface="Roboto"/>
              <a:cs typeface="Roboto"/>
              <a:sym typeface="Roboto"/>
            </a:endParaRPr>
          </a:p>
          <a:p>
            <a:pPr indent="-342900" lvl="0" marL="457200" rtl="0" algn="l">
              <a:lnSpc>
                <a:spcPct val="150000"/>
              </a:lnSpc>
              <a:spcBef>
                <a:spcPts val="0"/>
              </a:spcBef>
              <a:spcAft>
                <a:spcPts val="0"/>
              </a:spcAft>
              <a:buClr>
                <a:schemeClr val="dk1"/>
              </a:buClr>
              <a:buSzPts val="1800"/>
              <a:buFont typeface="Roboto"/>
              <a:buChar char="●"/>
            </a:pPr>
            <a:r>
              <a:rPr lang="en" sz="1800">
                <a:solidFill>
                  <a:schemeClr val="dk1"/>
                </a:solidFill>
                <a:latin typeface="Roboto"/>
                <a:ea typeface="Roboto"/>
                <a:cs typeface="Roboto"/>
                <a:sym typeface="Roboto"/>
              </a:rPr>
              <a:t>Cheap</a:t>
            </a:r>
            <a:endParaRPr sz="1800">
              <a:solidFill>
                <a:schemeClr val="dk1"/>
              </a:solidFill>
              <a:latin typeface="Roboto"/>
              <a:ea typeface="Roboto"/>
              <a:cs typeface="Roboto"/>
              <a:sym typeface="Roboto"/>
            </a:endParaRPr>
          </a:p>
          <a:p>
            <a:pPr indent="-342900" lvl="0" marL="457200" rtl="0" algn="l">
              <a:lnSpc>
                <a:spcPct val="115000"/>
              </a:lnSpc>
              <a:spcBef>
                <a:spcPts val="0"/>
              </a:spcBef>
              <a:spcAft>
                <a:spcPts val="0"/>
              </a:spcAft>
              <a:buClr>
                <a:schemeClr val="dk1"/>
              </a:buClr>
              <a:buSzPts val="1800"/>
              <a:buFont typeface="Roboto"/>
              <a:buChar char="●"/>
            </a:pPr>
            <a:r>
              <a:rPr lang="en" sz="1800">
                <a:solidFill>
                  <a:schemeClr val="dk1"/>
                </a:solidFill>
                <a:latin typeface="Roboto"/>
                <a:ea typeface="Roboto"/>
                <a:cs typeface="Roboto"/>
                <a:sym typeface="Roboto"/>
              </a:rPr>
              <a:t>Easy to build, and…</a:t>
            </a:r>
            <a:endParaRPr sz="1800">
              <a:solidFill>
                <a:schemeClr val="dk1"/>
              </a:solidFill>
              <a:latin typeface="Roboto"/>
              <a:ea typeface="Roboto"/>
              <a:cs typeface="Roboto"/>
              <a:sym typeface="Roboto"/>
            </a:endParaRPr>
          </a:p>
          <a:p>
            <a:pPr indent="0" lvl="0" marL="457200" rtl="0" algn="l">
              <a:lnSpc>
                <a:spcPct val="115000"/>
              </a:lnSpc>
              <a:spcBef>
                <a:spcPts val="0"/>
              </a:spcBef>
              <a:spcAft>
                <a:spcPts val="0"/>
              </a:spcAft>
              <a:buNone/>
            </a:pPr>
            <a:r>
              <a:t/>
            </a:r>
            <a:endParaRPr sz="1800">
              <a:solidFill>
                <a:schemeClr val="dk1"/>
              </a:solidFill>
              <a:latin typeface="Roboto"/>
              <a:ea typeface="Roboto"/>
              <a:cs typeface="Roboto"/>
              <a:sym typeface="Roboto"/>
            </a:endParaRPr>
          </a:p>
          <a:p>
            <a:pPr indent="0" lvl="0" marL="0" rtl="0" algn="l">
              <a:lnSpc>
                <a:spcPct val="150000"/>
              </a:lnSpc>
              <a:spcBef>
                <a:spcPts val="1200"/>
              </a:spcBef>
              <a:spcAft>
                <a:spcPts val="1200"/>
              </a:spcAft>
              <a:buNone/>
            </a:pPr>
            <a:r>
              <a:t/>
            </a:r>
            <a:endParaRPr sz="1800">
              <a:solidFill>
                <a:schemeClr val="dk1"/>
              </a:solidFill>
              <a:latin typeface="Roboto"/>
              <a:ea typeface="Roboto"/>
              <a:cs typeface="Roboto"/>
              <a:sym typeface="Roboto"/>
            </a:endParaRPr>
          </a:p>
        </p:txBody>
      </p:sp>
      <p:pic>
        <p:nvPicPr>
          <p:cNvPr id="320" name="Google Shape;320;p36" title="hpa-logo-red.png"/>
          <p:cNvPicPr preferRelativeResize="0"/>
          <p:nvPr/>
        </p:nvPicPr>
        <p:blipFill>
          <a:blip r:embed="rId3">
            <a:alphaModFix/>
          </a:blip>
          <a:stretch>
            <a:fillRect/>
          </a:stretch>
        </p:blipFill>
        <p:spPr>
          <a:xfrm>
            <a:off x="0" y="0"/>
            <a:ext cx="2192614" cy="867301"/>
          </a:xfrm>
          <a:prstGeom prst="rect">
            <a:avLst/>
          </a:prstGeom>
          <a:noFill/>
          <a:ln>
            <a:noFill/>
          </a:ln>
        </p:spPr>
      </p:pic>
      <p:sp>
        <p:nvSpPr>
          <p:cNvPr id="321" name="Google Shape;321;p36"/>
          <p:cNvSpPr txBox="1"/>
          <p:nvPr/>
        </p:nvSpPr>
        <p:spPr>
          <a:xfrm>
            <a:off x="2253719" y="0"/>
            <a:ext cx="6909000" cy="867300"/>
          </a:xfrm>
          <a:prstGeom prst="rect">
            <a:avLst/>
          </a:prstGeom>
          <a:solidFill>
            <a:srgbClr val="EEEEEE"/>
          </a:solidFill>
          <a:ln>
            <a:noFill/>
          </a:ln>
        </p:spPr>
        <p:txBody>
          <a:bodyPr anchorCtr="0" anchor="b" bIns="91425" lIns="91425" spcFirstLastPara="1" rIns="91425" wrap="square" tIns="91425">
            <a:noAutofit/>
          </a:bodyPr>
          <a:lstStyle/>
          <a:p>
            <a:pPr indent="0" lvl="0" marL="0" rtl="0" algn="ctr">
              <a:lnSpc>
                <a:spcPct val="100000"/>
              </a:lnSpc>
              <a:spcBef>
                <a:spcPts val="2400"/>
              </a:spcBef>
              <a:spcAft>
                <a:spcPts val="600"/>
              </a:spcAft>
              <a:buClr>
                <a:schemeClr val="dk1"/>
              </a:buClr>
              <a:buSzPts val="1100"/>
              <a:buFont typeface="Arial"/>
              <a:buNone/>
            </a:pPr>
            <a:r>
              <a:rPr lang="en" sz="3200">
                <a:solidFill>
                  <a:schemeClr val="dk1"/>
                </a:solidFill>
              </a:rPr>
              <a:t>Why NAND Matters</a:t>
            </a:r>
            <a:endParaRPr sz="3200">
              <a:solidFill>
                <a:srgbClr val="000000"/>
              </a:solidFill>
              <a:latin typeface="Roboto"/>
              <a:ea typeface="Roboto"/>
              <a:cs typeface="Roboto"/>
              <a:sym typeface="Roboto"/>
            </a:endParaRPr>
          </a:p>
        </p:txBody>
      </p:sp>
      <p:sp>
        <p:nvSpPr>
          <p:cNvPr id="322" name="Google Shape;322;p36"/>
          <p:cNvSpPr txBox="1"/>
          <p:nvPr/>
        </p:nvSpPr>
        <p:spPr>
          <a:xfrm>
            <a:off x="2246244" y="867300"/>
            <a:ext cx="6909000" cy="612900"/>
          </a:xfrm>
          <a:prstGeom prst="rect">
            <a:avLst/>
          </a:prstGeom>
          <a:solidFill>
            <a:srgbClr val="EEEEEE"/>
          </a:solidFill>
          <a:ln>
            <a:noFill/>
          </a:ln>
        </p:spPr>
        <p:txBody>
          <a:bodyPr anchorCtr="0" anchor="t" bIns="91425" lIns="91425" spcFirstLastPara="1" rIns="91425" wrap="square" tIns="91425">
            <a:normAutofit/>
          </a:bodyPr>
          <a:lstStyle/>
          <a:p>
            <a:pPr indent="0" lvl="0" marL="0" rtl="0" algn="ctr">
              <a:spcBef>
                <a:spcPts val="1000"/>
              </a:spcBef>
              <a:spcAft>
                <a:spcPts val="0"/>
              </a:spcAft>
              <a:buSzPts val="1100"/>
              <a:buNone/>
            </a:pPr>
            <a:r>
              <a:rPr lang="en" sz="2400">
                <a:solidFill>
                  <a:schemeClr val="dk1"/>
                </a:solidFill>
                <a:latin typeface="Roboto"/>
                <a:ea typeface="Roboto"/>
                <a:cs typeface="Roboto"/>
                <a:sym typeface="Roboto"/>
              </a:rPr>
              <a:t>Decisions in Hardware</a:t>
            </a:r>
            <a:endParaRPr sz="2400">
              <a:solidFill>
                <a:srgbClr val="595959"/>
              </a:solidFill>
              <a:latin typeface="Roboto"/>
              <a:ea typeface="Roboto"/>
              <a:cs typeface="Roboto"/>
              <a:sym typeface="Roboto"/>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6" name="Shape 326"/>
        <p:cNvGrpSpPr/>
        <p:nvPr/>
      </p:nvGrpSpPr>
      <p:grpSpPr>
        <a:xfrm>
          <a:off x="0" y="0"/>
          <a:ext cx="0" cy="0"/>
          <a:chOff x="0" y="0"/>
          <a:chExt cx="0" cy="0"/>
        </a:xfrm>
      </p:grpSpPr>
      <p:sp>
        <p:nvSpPr>
          <p:cNvPr id="327" name="Google Shape;327;p37"/>
          <p:cNvSpPr/>
          <p:nvPr/>
        </p:nvSpPr>
        <p:spPr>
          <a:xfrm>
            <a:off x="0" y="0"/>
            <a:ext cx="2235300" cy="5143500"/>
          </a:xfrm>
          <a:prstGeom prst="rect">
            <a:avLst/>
          </a:prstGeom>
          <a:solidFill>
            <a:srgbClr val="000000"/>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328" name="Google Shape;328;p37"/>
          <p:cNvSpPr txBox="1"/>
          <p:nvPr/>
        </p:nvSpPr>
        <p:spPr>
          <a:xfrm>
            <a:off x="2265225" y="0"/>
            <a:ext cx="6879000" cy="650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800"/>
              </a:spcBef>
              <a:spcAft>
                <a:spcPts val="400"/>
              </a:spcAft>
              <a:buNone/>
            </a:pPr>
            <a:r>
              <a:rPr lang="en" sz="3200">
                <a:solidFill>
                  <a:srgbClr val="000000"/>
                </a:solidFill>
                <a:latin typeface="Roboto"/>
                <a:ea typeface="Roboto"/>
                <a:cs typeface="Roboto"/>
                <a:sym typeface="Roboto"/>
              </a:rPr>
              <a:t>Next Time</a:t>
            </a:r>
            <a:endParaRPr sz="3200">
              <a:solidFill>
                <a:srgbClr val="000000"/>
              </a:solidFill>
              <a:latin typeface="Roboto"/>
              <a:ea typeface="Roboto"/>
              <a:cs typeface="Roboto"/>
              <a:sym typeface="Roboto"/>
            </a:endParaRPr>
          </a:p>
        </p:txBody>
      </p:sp>
      <p:sp>
        <p:nvSpPr>
          <p:cNvPr id="329" name="Google Shape;329;p37"/>
          <p:cNvSpPr txBox="1"/>
          <p:nvPr/>
        </p:nvSpPr>
        <p:spPr>
          <a:xfrm>
            <a:off x="2369700" y="1469199"/>
            <a:ext cx="6774300" cy="32640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0"/>
              </a:spcAft>
              <a:buNone/>
            </a:pPr>
            <a:r>
              <a:t/>
            </a:r>
            <a:endParaRPr b="1" sz="1100">
              <a:solidFill>
                <a:schemeClr val="dk1"/>
              </a:solidFill>
            </a:endParaRPr>
          </a:p>
          <a:p>
            <a:pPr indent="-342900" lvl="0" marL="457200" rtl="0" algn="l">
              <a:lnSpc>
                <a:spcPct val="150000"/>
              </a:lnSpc>
              <a:spcBef>
                <a:spcPts val="1200"/>
              </a:spcBef>
              <a:spcAft>
                <a:spcPts val="0"/>
              </a:spcAft>
              <a:buClr>
                <a:schemeClr val="dk1"/>
              </a:buClr>
              <a:buSzPts val="1800"/>
              <a:buFont typeface="Roboto"/>
              <a:buChar char="●"/>
            </a:pPr>
            <a:r>
              <a:rPr lang="en" sz="1800">
                <a:solidFill>
                  <a:schemeClr val="dk1"/>
                </a:solidFill>
                <a:latin typeface="Roboto"/>
                <a:ea typeface="Roboto"/>
                <a:cs typeface="Roboto"/>
                <a:sym typeface="Roboto"/>
              </a:rPr>
              <a:t>Small</a:t>
            </a:r>
            <a:endParaRPr sz="1800">
              <a:solidFill>
                <a:schemeClr val="dk1"/>
              </a:solidFill>
              <a:latin typeface="Roboto"/>
              <a:ea typeface="Roboto"/>
              <a:cs typeface="Roboto"/>
              <a:sym typeface="Roboto"/>
            </a:endParaRPr>
          </a:p>
          <a:p>
            <a:pPr indent="-342900" lvl="0" marL="457200" rtl="0" algn="l">
              <a:lnSpc>
                <a:spcPct val="150000"/>
              </a:lnSpc>
              <a:spcBef>
                <a:spcPts val="0"/>
              </a:spcBef>
              <a:spcAft>
                <a:spcPts val="0"/>
              </a:spcAft>
              <a:buClr>
                <a:schemeClr val="dk1"/>
              </a:buClr>
              <a:buSzPts val="1800"/>
              <a:buFont typeface="Roboto"/>
              <a:buChar char="●"/>
            </a:pPr>
            <a:r>
              <a:rPr lang="en" sz="1800">
                <a:solidFill>
                  <a:schemeClr val="dk1"/>
                </a:solidFill>
                <a:latin typeface="Roboto"/>
                <a:ea typeface="Roboto"/>
                <a:cs typeface="Roboto"/>
                <a:sym typeface="Roboto"/>
              </a:rPr>
              <a:t>Fast</a:t>
            </a:r>
            <a:endParaRPr sz="1800">
              <a:solidFill>
                <a:schemeClr val="dk1"/>
              </a:solidFill>
              <a:latin typeface="Roboto"/>
              <a:ea typeface="Roboto"/>
              <a:cs typeface="Roboto"/>
              <a:sym typeface="Roboto"/>
            </a:endParaRPr>
          </a:p>
          <a:p>
            <a:pPr indent="-342900" lvl="0" marL="457200" rtl="0" algn="l">
              <a:lnSpc>
                <a:spcPct val="150000"/>
              </a:lnSpc>
              <a:spcBef>
                <a:spcPts val="0"/>
              </a:spcBef>
              <a:spcAft>
                <a:spcPts val="0"/>
              </a:spcAft>
              <a:buClr>
                <a:schemeClr val="dk1"/>
              </a:buClr>
              <a:buSzPts val="1800"/>
              <a:buFont typeface="Roboto"/>
              <a:buChar char="●"/>
            </a:pPr>
            <a:r>
              <a:rPr lang="en" sz="1800">
                <a:solidFill>
                  <a:schemeClr val="dk1"/>
                </a:solidFill>
                <a:latin typeface="Roboto"/>
                <a:ea typeface="Roboto"/>
                <a:cs typeface="Roboto"/>
                <a:sym typeface="Roboto"/>
              </a:rPr>
              <a:t>Cheap</a:t>
            </a:r>
            <a:endParaRPr sz="1800">
              <a:solidFill>
                <a:schemeClr val="dk1"/>
              </a:solidFill>
              <a:latin typeface="Roboto"/>
              <a:ea typeface="Roboto"/>
              <a:cs typeface="Roboto"/>
              <a:sym typeface="Roboto"/>
            </a:endParaRPr>
          </a:p>
          <a:p>
            <a:pPr indent="-342900" lvl="0" marL="457200" rtl="0" algn="l">
              <a:lnSpc>
                <a:spcPct val="115000"/>
              </a:lnSpc>
              <a:spcBef>
                <a:spcPts val="0"/>
              </a:spcBef>
              <a:spcAft>
                <a:spcPts val="0"/>
              </a:spcAft>
              <a:buClr>
                <a:schemeClr val="dk1"/>
              </a:buClr>
              <a:buSzPts val="1800"/>
              <a:buFont typeface="Roboto"/>
              <a:buChar char="●"/>
            </a:pPr>
            <a:r>
              <a:rPr lang="en" sz="1800">
                <a:solidFill>
                  <a:schemeClr val="dk1"/>
                </a:solidFill>
                <a:latin typeface="Roboto"/>
                <a:ea typeface="Roboto"/>
                <a:cs typeface="Roboto"/>
                <a:sym typeface="Roboto"/>
              </a:rPr>
              <a:t>Easy to build, and</a:t>
            </a:r>
            <a:endParaRPr sz="1800">
              <a:solidFill>
                <a:schemeClr val="dk1"/>
              </a:solidFill>
              <a:latin typeface="Roboto"/>
              <a:ea typeface="Roboto"/>
              <a:cs typeface="Roboto"/>
              <a:sym typeface="Roboto"/>
            </a:endParaRPr>
          </a:p>
          <a:p>
            <a:pPr indent="0" lvl="0" marL="457200" rtl="0" algn="l">
              <a:lnSpc>
                <a:spcPct val="115000"/>
              </a:lnSpc>
              <a:spcBef>
                <a:spcPts val="0"/>
              </a:spcBef>
              <a:spcAft>
                <a:spcPts val="0"/>
              </a:spcAft>
              <a:buNone/>
            </a:pPr>
            <a:r>
              <a:t/>
            </a:r>
            <a:endParaRPr sz="1800">
              <a:solidFill>
                <a:schemeClr val="dk1"/>
              </a:solidFill>
              <a:latin typeface="Roboto"/>
              <a:ea typeface="Roboto"/>
              <a:cs typeface="Roboto"/>
              <a:sym typeface="Roboto"/>
            </a:endParaRPr>
          </a:p>
          <a:p>
            <a:pPr indent="-342900" lvl="0" marL="457200" rtl="0" algn="l">
              <a:lnSpc>
                <a:spcPct val="150000"/>
              </a:lnSpc>
              <a:spcBef>
                <a:spcPts val="1200"/>
              </a:spcBef>
              <a:spcAft>
                <a:spcPts val="0"/>
              </a:spcAft>
              <a:buClr>
                <a:schemeClr val="dk1"/>
              </a:buClr>
              <a:buSzPts val="1800"/>
              <a:buFont typeface="Roboto"/>
              <a:buChar char="●"/>
            </a:pPr>
            <a:r>
              <a:rPr lang="en" sz="1800">
                <a:solidFill>
                  <a:schemeClr val="dk1"/>
                </a:solidFill>
                <a:latin typeface="Roboto"/>
                <a:ea typeface="Roboto"/>
                <a:cs typeface="Roboto"/>
                <a:sym typeface="Roboto"/>
              </a:rPr>
              <a:t>We can build all the other gates with NAND gates</a:t>
            </a:r>
            <a:endParaRPr sz="1800">
              <a:solidFill>
                <a:schemeClr val="dk1"/>
              </a:solidFill>
              <a:latin typeface="Roboto"/>
              <a:ea typeface="Roboto"/>
              <a:cs typeface="Roboto"/>
              <a:sym typeface="Roboto"/>
            </a:endParaRPr>
          </a:p>
          <a:p>
            <a:pPr indent="0" lvl="0" marL="457200" rtl="0" algn="l">
              <a:lnSpc>
                <a:spcPct val="150000"/>
              </a:lnSpc>
              <a:spcBef>
                <a:spcPts val="0"/>
              </a:spcBef>
              <a:spcAft>
                <a:spcPts val="1200"/>
              </a:spcAft>
              <a:buNone/>
            </a:pPr>
            <a:r>
              <a:rPr lang="en" sz="1800">
                <a:solidFill>
                  <a:schemeClr val="dk1"/>
                </a:solidFill>
                <a:latin typeface="Roboto"/>
                <a:ea typeface="Roboto"/>
                <a:cs typeface="Roboto"/>
                <a:sym typeface="Roboto"/>
              </a:rPr>
              <a:t>(This is an engineering choice, not a logical requirement)</a:t>
            </a:r>
            <a:endParaRPr sz="1800">
              <a:solidFill>
                <a:schemeClr val="dk1"/>
              </a:solidFill>
              <a:latin typeface="Roboto"/>
              <a:ea typeface="Roboto"/>
              <a:cs typeface="Roboto"/>
              <a:sym typeface="Roboto"/>
            </a:endParaRPr>
          </a:p>
        </p:txBody>
      </p:sp>
      <p:pic>
        <p:nvPicPr>
          <p:cNvPr id="330" name="Google Shape;330;p37" title="hpa-logo-red.png"/>
          <p:cNvPicPr preferRelativeResize="0"/>
          <p:nvPr/>
        </p:nvPicPr>
        <p:blipFill>
          <a:blip r:embed="rId3">
            <a:alphaModFix/>
          </a:blip>
          <a:stretch>
            <a:fillRect/>
          </a:stretch>
        </p:blipFill>
        <p:spPr>
          <a:xfrm>
            <a:off x="0" y="0"/>
            <a:ext cx="2192614" cy="867301"/>
          </a:xfrm>
          <a:prstGeom prst="rect">
            <a:avLst/>
          </a:prstGeom>
          <a:noFill/>
          <a:ln>
            <a:noFill/>
          </a:ln>
        </p:spPr>
      </p:pic>
      <p:sp>
        <p:nvSpPr>
          <p:cNvPr id="331" name="Google Shape;331;p37"/>
          <p:cNvSpPr txBox="1"/>
          <p:nvPr/>
        </p:nvSpPr>
        <p:spPr>
          <a:xfrm>
            <a:off x="2253719" y="0"/>
            <a:ext cx="6909000" cy="867300"/>
          </a:xfrm>
          <a:prstGeom prst="rect">
            <a:avLst/>
          </a:prstGeom>
          <a:solidFill>
            <a:srgbClr val="EEEEEE"/>
          </a:solidFill>
          <a:ln>
            <a:noFill/>
          </a:ln>
        </p:spPr>
        <p:txBody>
          <a:bodyPr anchorCtr="0" anchor="b" bIns="91425" lIns="91425" spcFirstLastPara="1" rIns="91425" wrap="square" tIns="91425">
            <a:noAutofit/>
          </a:bodyPr>
          <a:lstStyle/>
          <a:p>
            <a:pPr indent="0" lvl="0" marL="0" rtl="0" algn="ctr">
              <a:lnSpc>
                <a:spcPct val="100000"/>
              </a:lnSpc>
              <a:spcBef>
                <a:spcPts val="2400"/>
              </a:spcBef>
              <a:spcAft>
                <a:spcPts val="600"/>
              </a:spcAft>
              <a:buNone/>
            </a:pPr>
            <a:r>
              <a:rPr lang="en" sz="3200">
                <a:solidFill>
                  <a:schemeClr val="dk1"/>
                </a:solidFill>
              </a:rPr>
              <a:t>Why NAND Matters</a:t>
            </a:r>
            <a:endParaRPr sz="3200">
              <a:solidFill>
                <a:srgbClr val="000000"/>
              </a:solidFill>
              <a:latin typeface="Roboto"/>
              <a:ea typeface="Roboto"/>
              <a:cs typeface="Roboto"/>
              <a:sym typeface="Roboto"/>
            </a:endParaRPr>
          </a:p>
        </p:txBody>
      </p:sp>
      <p:sp>
        <p:nvSpPr>
          <p:cNvPr id="332" name="Google Shape;332;p37"/>
          <p:cNvSpPr txBox="1"/>
          <p:nvPr/>
        </p:nvSpPr>
        <p:spPr>
          <a:xfrm>
            <a:off x="2246244" y="867300"/>
            <a:ext cx="6909000" cy="612900"/>
          </a:xfrm>
          <a:prstGeom prst="rect">
            <a:avLst/>
          </a:prstGeom>
          <a:solidFill>
            <a:srgbClr val="EEEEEE"/>
          </a:solidFill>
          <a:ln>
            <a:noFill/>
          </a:ln>
        </p:spPr>
        <p:txBody>
          <a:bodyPr anchorCtr="0" anchor="t" bIns="91425" lIns="91425" spcFirstLastPara="1" rIns="91425" wrap="square" tIns="91425">
            <a:normAutofit/>
          </a:bodyPr>
          <a:lstStyle/>
          <a:p>
            <a:pPr indent="0" lvl="0" marL="0" rtl="0" algn="ctr">
              <a:spcBef>
                <a:spcPts val="1000"/>
              </a:spcBef>
              <a:spcAft>
                <a:spcPts val="0"/>
              </a:spcAft>
              <a:buSzPts val="1100"/>
              <a:buNone/>
            </a:pPr>
            <a:r>
              <a:rPr lang="en" sz="2400">
                <a:solidFill>
                  <a:schemeClr val="dk1"/>
                </a:solidFill>
                <a:latin typeface="Roboto"/>
                <a:ea typeface="Roboto"/>
                <a:cs typeface="Roboto"/>
                <a:sym typeface="Roboto"/>
              </a:rPr>
              <a:t>Decisions in Hardware</a:t>
            </a:r>
            <a:endParaRPr sz="2400">
              <a:solidFill>
                <a:srgbClr val="595959"/>
              </a:solidFill>
              <a:latin typeface="Roboto"/>
              <a:ea typeface="Roboto"/>
              <a:cs typeface="Roboto"/>
              <a:sym typeface="Roboto"/>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6" name="Shape 336"/>
        <p:cNvGrpSpPr/>
        <p:nvPr/>
      </p:nvGrpSpPr>
      <p:grpSpPr>
        <a:xfrm>
          <a:off x="0" y="0"/>
          <a:ext cx="0" cy="0"/>
          <a:chOff x="0" y="0"/>
          <a:chExt cx="0" cy="0"/>
        </a:xfrm>
      </p:grpSpPr>
      <p:sp>
        <p:nvSpPr>
          <p:cNvPr id="337" name="Google Shape;337;p38"/>
          <p:cNvSpPr/>
          <p:nvPr/>
        </p:nvSpPr>
        <p:spPr>
          <a:xfrm>
            <a:off x="0" y="0"/>
            <a:ext cx="2235300" cy="5143500"/>
          </a:xfrm>
          <a:prstGeom prst="rect">
            <a:avLst/>
          </a:prstGeom>
          <a:solidFill>
            <a:srgbClr val="000000"/>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338" name="Google Shape;338;p38"/>
          <p:cNvSpPr txBox="1"/>
          <p:nvPr/>
        </p:nvSpPr>
        <p:spPr>
          <a:xfrm>
            <a:off x="2265225" y="0"/>
            <a:ext cx="6879000" cy="650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800"/>
              </a:spcBef>
              <a:spcAft>
                <a:spcPts val="400"/>
              </a:spcAft>
              <a:buNone/>
            </a:pPr>
            <a:r>
              <a:rPr lang="en" sz="3200">
                <a:solidFill>
                  <a:srgbClr val="000000"/>
                </a:solidFill>
                <a:latin typeface="Roboto"/>
                <a:ea typeface="Roboto"/>
                <a:cs typeface="Roboto"/>
                <a:sym typeface="Roboto"/>
              </a:rPr>
              <a:t>Next Time</a:t>
            </a:r>
            <a:endParaRPr sz="3200">
              <a:solidFill>
                <a:srgbClr val="000000"/>
              </a:solidFill>
              <a:latin typeface="Roboto"/>
              <a:ea typeface="Roboto"/>
              <a:cs typeface="Roboto"/>
              <a:sym typeface="Roboto"/>
            </a:endParaRPr>
          </a:p>
        </p:txBody>
      </p:sp>
      <p:sp>
        <p:nvSpPr>
          <p:cNvPr id="339" name="Google Shape;339;p38"/>
          <p:cNvSpPr txBox="1"/>
          <p:nvPr/>
        </p:nvSpPr>
        <p:spPr>
          <a:xfrm>
            <a:off x="2369700" y="1469199"/>
            <a:ext cx="6774300" cy="4617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1200"/>
              </a:spcAft>
              <a:buNone/>
            </a:pPr>
            <a:r>
              <a:rPr b="1" lang="en" sz="1800">
                <a:solidFill>
                  <a:schemeClr val="dk1"/>
                </a:solidFill>
              </a:rPr>
              <a:t>NOR = OR + NOT</a:t>
            </a:r>
            <a:endParaRPr sz="1800">
              <a:latin typeface="Roboto"/>
              <a:ea typeface="Roboto"/>
              <a:cs typeface="Roboto"/>
              <a:sym typeface="Roboto"/>
            </a:endParaRPr>
          </a:p>
        </p:txBody>
      </p:sp>
      <p:pic>
        <p:nvPicPr>
          <p:cNvPr id="340" name="Google Shape;340;p38" title="hpa-logo-red.png"/>
          <p:cNvPicPr preferRelativeResize="0"/>
          <p:nvPr/>
        </p:nvPicPr>
        <p:blipFill>
          <a:blip r:embed="rId3">
            <a:alphaModFix/>
          </a:blip>
          <a:stretch>
            <a:fillRect/>
          </a:stretch>
        </p:blipFill>
        <p:spPr>
          <a:xfrm>
            <a:off x="0" y="0"/>
            <a:ext cx="2192614" cy="867301"/>
          </a:xfrm>
          <a:prstGeom prst="rect">
            <a:avLst/>
          </a:prstGeom>
          <a:noFill/>
          <a:ln>
            <a:noFill/>
          </a:ln>
        </p:spPr>
      </p:pic>
      <p:sp>
        <p:nvSpPr>
          <p:cNvPr id="341" name="Google Shape;341;p38"/>
          <p:cNvSpPr txBox="1"/>
          <p:nvPr/>
        </p:nvSpPr>
        <p:spPr>
          <a:xfrm>
            <a:off x="2253719" y="0"/>
            <a:ext cx="6909000" cy="867300"/>
          </a:xfrm>
          <a:prstGeom prst="rect">
            <a:avLst/>
          </a:prstGeom>
          <a:solidFill>
            <a:srgbClr val="EEEEEE"/>
          </a:solidFill>
          <a:ln>
            <a:noFill/>
          </a:ln>
        </p:spPr>
        <p:txBody>
          <a:bodyPr anchorCtr="0" anchor="b" bIns="91425" lIns="91425" spcFirstLastPara="1" rIns="91425" wrap="square" tIns="91425">
            <a:noAutofit/>
          </a:bodyPr>
          <a:lstStyle/>
          <a:p>
            <a:pPr indent="0" lvl="0" marL="0" rtl="0" algn="ctr">
              <a:spcBef>
                <a:spcPts val="1000"/>
              </a:spcBef>
              <a:spcAft>
                <a:spcPts val="0"/>
              </a:spcAft>
              <a:buNone/>
            </a:pPr>
            <a:r>
              <a:rPr lang="en" sz="3200">
                <a:latin typeface="Roboto"/>
                <a:ea typeface="Roboto"/>
                <a:cs typeface="Roboto"/>
                <a:sym typeface="Roboto"/>
              </a:rPr>
              <a:t>Operator: </a:t>
            </a:r>
            <a:r>
              <a:rPr b="1" lang="en" sz="3200">
                <a:latin typeface="Roboto"/>
                <a:ea typeface="Roboto"/>
                <a:cs typeface="Roboto"/>
                <a:sym typeface="Roboto"/>
              </a:rPr>
              <a:t>NOR</a:t>
            </a:r>
            <a:endParaRPr sz="3200">
              <a:solidFill>
                <a:srgbClr val="000000"/>
              </a:solidFill>
              <a:latin typeface="Roboto"/>
              <a:ea typeface="Roboto"/>
              <a:cs typeface="Roboto"/>
              <a:sym typeface="Roboto"/>
            </a:endParaRPr>
          </a:p>
        </p:txBody>
      </p:sp>
      <p:graphicFrame>
        <p:nvGraphicFramePr>
          <p:cNvPr id="342" name="Google Shape;342;p38"/>
          <p:cNvGraphicFramePr/>
          <p:nvPr/>
        </p:nvGraphicFramePr>
        <p:xfrm>
          <a:off x="3754025" y="1985049"/>
          <a:ext cx="3000000" cy="3000000"/>
        </p:xfrm>
        <a:graphic>
          <a:graphicData uri="http://schemas.openxmlformats.org/drawingml/2006/table">
            <a:tbl>
              <a:tblPr>
                <a:noFill/>
                <a:tableStyleId>{89B876C5-B15F-415F-A78E-B4E078D57D81}</a:tableStyleId>
              </a:tblPr>
              <a:tblGrid>
                <a:gridCol w="917400"/>
                <a:gridCol w="983050"/>
                <a:gridCol w="1245725"/>
              </a:tblGrid>
              <a:tr h="242950">
                <a:tc gridSpan="2">
                  <a:txBody>
                    <a:bodyPr/>
                    <a:lstStyle/>
                    <a:p>
                      <a:pPr indent="0" lvl="0" marL="0" rtl="0" algn="ctr">
                        <a:spcBef>
                          <a:spcPts val="0"/>
                        </a:spcBef>
                        <a:spcAft>
                          <a:spcPts val="0"/>
                        </a:spcAft>
                        <a:buNone/>
                      </a:pPr>
                      <a:r>
                        <a:rPr lang="en"/>
                        <a:t>input</a:t>
                      </a:r>
                      <a:endParaRPr/>
                    </a:p>
                  </a:txBody>
                  <a:tcPr marT="91425" marB="91425" marR="91425" marL="91425">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tcPr>
                </a:tc>
                <a:tc hMerge="1"/>
                <a:tc>
                  <a:txBody>
                    <a:bodyPr/>
                    <a:lstStyle/>
                    <a:p>
                      <a:pPr indent="0" lvl="0" marL="0" rtl="0" algn="ctr">
                        <a:spcBef>
                          <a:spcPts val="0"/>
                        </a:spcBef>
                        <a:spcAft>
                          <a:spcPts val="0"/>
                        </a:spcAft>
                        <a:buNone/>
                      </a:pPr>
                      <a:r>
                        <a:rPr lang="en"/>
                        <a:t>output</a:t>
                      </a:r>
                      <a:endParaRPr/>
                    </a:p>
                  </a:txBody>
                  <a:tcPr marT="91425" marB="91425" marR="91425" marL="91425">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tcPr>
                </a:tc>
              </a:tr>
              <a:tr h="242950">
                <a:tc>
                  <a:txBody>
                    <a:bodyPr/>
                    <a:lstStyle/>
                    <a:p>
                      <a:pPr indent="0" lvl="0" marL="0" rtl="0" algn="ctr">
                        <a:spcBef>
                          <a:spcPts val="0"/>
                        </a:spcBef>
                        <a:spcAft>
                          <a:spcPts val="0"/>
                        </a:spcAft>
                        <a:buNone/>
                      </a:pPr>
                      <a:r>
                        <a:rPr b="1" lang="en"/>
                        <a:t>A</a:t>
                      </a:r>
                      <a:endParaRPr b="1"/>
                    </a:p>
                  </a:txBody>
                  <a:tcPr marT="91425" marB="91425" marR="91425" marL="91425">
                    <a:lnB cap="flat" cmpd="sng" w="9525">
                      <a:solidFill>
                        <a:srgbClr val="9E9E9E"/>
                      </a:solidFill>
                      <a:prstDash val="solid"/>
                      <a:round/>
                      <a:headEnd len="sm" w="sm" type="none"/>
                      <a:tailEnd len="sm" w="sm" type="none"/>
                    </a:lnB>
                  </a:tcPr>
                </a:tc>
                <a:tc>
                  <a:txBody>
                    <a:bodyPr/>
                    <a:lstStyle/>
                    <a:p>
                      <a:pPr indent="0" lvl="0" marL="0" rtl="0" algn="ctr">
                        <a:spcBef>
                          <a:spcPts val="0"/>
                        </a:spcBef>
                        <a:spcAft>
                          <a:spcPts val="0"/>
                        </a:spcAft>
                        <a:buNone/>
                      </a:pPr>
                      <a:r>
                        <a:rPr b="1" lang="en"/>
                        <a:t>B</a:t>
                      </a:r>
                      <a:endParaRPr b="1"/>
                    </a:p>
                  </a:txBody>
                  <a:tcPr marT="91425" marB="91425" marR="91425" marL="91425">
                    <a:lnB cap="flat" cmpd="sng" w="9525">
                      <a:solidFill>
                        <a:srgbClr val="9E9E9E"/>
                      </a:solidFill>
                      <a:prstDash val="solid"/>
                      <a:round/>
                      <a:headEnd len="sm" w="sm" type="none"/>
                      <a:tailEnd len="sm" w="sm" type="none"/>
                    </a:lnB>
                  </a:tcPr>
                </a:tc>
                <a:tc>
                  <a:txBody>
                    <a:bodyPr/>
                    <a:lstStyle/>
                    <a:p>
                      <a:pPr indent="0" lvl="0" marL="0" rtl="0" algn="ctr">
                        <a:spcBef>
                          <a:spcPts val="0"/>
                        </a:spcBef>
                        <a:spcAft>
                          <a:spcPts val="0"/>
                        </a:spcAft>
                        <a:buNone/>
                      </a:pPr>
                      <a:r>
                        <a:rPr b="1" lang="en"/>
                        <a:t>A NOR B</a:t>
                      </a:r>
                      <a:endParaRPr b="1"/>
                    </a:p>
                  </a:txBody>
                  <a:tcPr marT="91425" marB="91425" marR="91425" marL="91425"/>
                </a:tc>
              </a:tr>
              <a:tr h="242950">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bl>
          </a:graphicData>
        </a:graphic>
      </p:graphicFrame>
      <p:sp>
        <p:nvSpPr>
          <p:cNvPr id="343" name="Google Shape;343;p38"/>
          <p:cNvSpPr txBox="1"/>
          <p:nvPr/>
        </p:nvSpPr>
        <p:spPr>
          <a:xfrm>
            <a:off x="2495225" y="4362249"/>
            <a:ext cx="6667500" cy="615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a:p>
          <a:p>
            <a:pPr indent="0" lvl="0" marL="0" rtl="0" algn="l">
              <a:spcBef>
                <a:spcPts val="0"/>
              </a:spcBef>
              <a:spcAft>
                <a:spcPts val="0"/>
              </a:spcAft>
              <a:buNone/>
            </a:pPr>
            <a:r>
              <a:rPr lang="en"/>
              <a:t>e.g. </a:t>
            </a:r>
            <a:r>
              <a:rPr lang="en"/>
              <a:t>The alarm stays silent if there is neither smoke nor the manual alarm pull.</a:t>
            </a:r>
            <a:endParaRPr/>
          </a:p>
        </p:txBody>
      </p:sp>
      <p:sp>
        <p:nvSpPr>
          <p:cNvPr id="344" name="Google Shape;344;p38"/>
          <p:cNvSpPr txBox="1"/>
          <p:nvPr/>
        </p:nvSpPr>
        <p:spPr>
          <a:xfrm>
            <a:off x="2246244" y="867300"/>
            <a:ext cx="6909000" cy="612900"/>
          </a:xfrm>
          <a:prstGeom prst="rect">
            <a:avLst/>
          </a:prstGeom>
          <a:solidFill>
            <a:srgbClr val="EEEEEE"/>
          </a:solidFill>
          <a:ln>
            <a:noFill/>
          </a:ln>
        </p:spPr>
        <p:txBody>
          <a:bodyPr anchorCtr="0" anchor="t" bIns="91425" lIns="91425" spcFirstLastPara="1" rIns="91425" wrap="square" tIns="91425">
            <a:normAutofit/>
          </a:bodyPr>
          <a:lstStyle/>
          <a:p>
            <a:pPr indent="0" lvl="0" marL="0" rtl="0" algn="ctr">
              <a:spcBef>
                <a:spcPts val="1000"/>
              </a:spcBef>
              <a:spcAft>
                <a:spcPts val="0"/>
              </a:spcAft>
              <a:buSzPts val="1100"/>
              <a:buNone/>
            </a:pPr>
            <a:r>
              <a:rPr lang="en" sz="2400">
                <a:solidFill>
                  <a:srgbClr val="0A0A0A"/>
                </a:solidFill>
                <a:latin typeface="Roboto"/>
                <a:ea typeface="Roboto"/>
                <a:cs typeface="Roboto"/>
                <a:sym typeface="Roboto"/>
              </a:rPr>
              <a:t>¬(A ∨ B)</a:t>
            </a:r>
            <a:endParaRPr sz="2400">
              <a:solidFill>
                <a:srgbClr val="595959"/>
              </a:solidFill>
              <a:latin typeface="Roboto"/>
              <a:ea typeface="Roboto"/>
              <a:cs typeface="Roboto"/>
              <a:sym typeface="Roboto"/>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8" name="Shape 348"/>
        <p:cNvGrpSpPr/>
        <p:nvPr/>
      </p:nvGrpSpPr>
      <p:grpSpPr>
        <a:xfrm>
          <a:off x="0" y="0"/>
          <a:ext cx="0" cy="0"/>
          <a:chOff x="0" y="0"/>
          <a:chExt cx="0" cy="0"/>
        </a:xfrm>
      </p:grpSpPr>
      <p:sp>
        <p:nvSpPr>
          <p:cNvPr id="349" name="Google Shape;349;p39"/>
          <p:cNvSpPr/>
          <p:nvPr/>
        </p:nvSpPr>
        <p:spPr>
          <a:xfrm>
            <a:off x="0" y="0"/>
            <a:ext cx="2235300" cy="5143500"/>
          </a:xfrm>
          <a:prstGeom prst="rect">
            <a:avLst/>
          </a:prstGeom>
          <a:solidFill>
            <a:srgbClr val="000000"/>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350" name="Google Shape;350;p39"/>
          <p:cNvSpPr txBox="1"/>
          <p:nvPr/>
        </p:nvSpPr>
        <p:spPr>
          <a:xfrm>
            <a:off x="2265225" y="0"/>
            <a:ext cx="6879000" cy="650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800"/>
              </a:spcBef>
              <a:spcAft>
                <a:spcPts val="400"/>
              </a:spcAft>
              <a:buNone/>
            </a:pPr>
            <a:r>
              <a:rPr lang="en" sz="3200">
                <a:solidFill>
                  <a:srgbClr val="000000"/>
                </a:solidFill>
                <a:latin typeface="Roboto"/>
                <a:ea typeface="Roboto"/>
                <a:cs typeface="Roboto"/>
                <a:sym typeface="Roboto"/>
              </a:rPr>
              <a:t>Next Time</a:t>
            </a:r>
            <a:endParaRPr sz="3200">
              <a:solidFill>
                <a:srgbClr val="000000"/>
              </a:solidFill>
              <a:latin typeface="Roboto"/>
              <a:ea typeface="Roboto"/>
              <a:cs typeface="Roboto"/>
              <a:sym typeface="Roboto"/>
            </a:endParaRPr>
          </a:p>
        </p:txBody>
      </p:sp>
      <p:sp>
        <p:nvSpPr>
          <p:cNvPr id="351" name="Google Shape;351;p39"/>
          <p:cNvSpPr txBox="1"/>
          <p:nvPr/>
        </p:nvSpPr>
        <p:spPr>
          <a:xfrm>
            <a:off x="2369700" y="1469199"/>
            <a:ext cx="6774300" cy="4617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1200"/>
              </a:spcAft>
              <a:buNone/>
            </a:pPr>
            <a:r>
              <a:rPr b="1" lang="en" sz="1800">
                <a:solidFill>
                  <a:schemeClr val="dk1"/>
                </a:solidFill>
              </a:rPr>
              <a:t>NOR = OR + NOT</a:t>
            </a:r>
            <a:endParaRPr sz="1800">
              <a:latin typeface="Roboto"/>
              <a:ea typeface="Roboto"/>
              <a:cs typeface="Roboto"/>
              <a:sym typeface="Roboto"/>
            </a:endParaRPr>
          </a:p>
        </p:txBody>
      </p:sp>
      <p:pic>
        <p:nvPicPr>
          <p:cNvPr id="352" name="Google Shape;352;p39" title="hpa-logo-red.png"/>
          <p:cNvPicPr preferRelativeResize="0"/>
          <p:nvPr/>
        </p:nvPicPr>
        <p:blipFill>
          <a:blip r:embed="rId3">
            <a:alphaModFix/>
          </a:blip>
          <a:stretch>
            <a:fillRect/>
          </a:stretch>
        </p:blipFill>
        <p:spPr>
          <a:xfrm>
            <a:off x="0" y="0"/>
            <a:ext cx="2192614" cy="867301"/>
          </a:xfrm>
          <a:prstGeom prst="rect">
            <a:avLst/>
          </a:prstGeom>
          <a:noFill/>
          <a:ln>
            <a:noFill/>
          </a:ln>
        </p:spPr>
      </p:pic>
      <p:sp>
        <p:nvSpPr>
          <p:cNvPr id="353" name="Google Shape;353;p39"/>
          <p:cNvSpPr txBox="1"/>
          <p:nvPr/>
        </p:nvSpPr>
        <p:spPr>
          <a:xfrm>
            <a:off x="2253719" y="0"/>
            <a:ext cx="6909000" cy="867300"/>
          </a:xfrm>
          <a:prstGeom prst="rect">
            <a:avLst/>
          </a:prstGeom>
          <a:solidFill>
            <a:srgbClr val="EEEEEE"/>
          </a:solidFill>
          <a:ln>
            <a:noFill/>
          </a:ln>
        </p:spPr>
        <p:txBody>
          <a:bodyPr anchorCtr="0" anchor="b" bIns="91425" lIns="91425" spcFirstLastPara="1" rIns="91425" wrap="square" tIns="91425">
            <a:noAutofit/>
          </a:bodyPr>
          <a:lstStyle/>
          <a:p>
            <a:pPr indent="0" lvl="0" marL="0" rtl="0" algn="ctr">
              <a:spcBef>
                <a:spcPts val="1000"/>
              </a:spcBef>
              <a:spcAft>
                <a:spcPts val="0"/>
              </a:spcAft>
              <a:buNone/>
            </a:pPr>
            <a:r>
              <a:rPr lang="en" sz="3200">
                <a:latin typeface="Roboto"/>
                <a:ea typeface="Roboto"/>
                <a:cs typeface="Roboto"/>
                <a:sym typeface="Roboto"/>
              </a:rPr>
              <a:t>Operator: </a:t>
            </a:r>
            <a:r>
              <a:rPr b="1" lang="en" sz="3200">
                <a:latin typeface="Roboto"/>
                <a:ea typeface="Roboto"/>
                <a:cs typeface="Roboto"/>
                <a:sym typeface="Roboto"/>
              </a:rPr>
              <a:t>NOR</a:t>
            </a:r>
            <a:endParaRPr sz="3200">
              <a:solidFill>
                <a:srgbClr val="000000"/>
              </a:solidFill>
              <a:latin typeface="Roboto"/>
              <a:ea typeface="Roboto"/>
              <a:cs typeface="Roboto"/>
              <a:sym typeface="Roboto"/>
            </a:endParaRPr>
          </a:p>
        </p:txBody>
      </p:sp>
      <p:graphicFrame>
        <p:nvGraphicFramePr>
          <p:cNvPr id="354" name="Google Shape;354;p39"/>
          <p:cNvGraphicFramePr/>
          <p:nvPr/>
        </p:nvGraphicFramePr>
        <p:xfrm>
          <a:off x="3754025" y="1985049"/>
          <a:ext cx="3000000" cy="3000000"/>
        </p:xfrm>
        <a:graphic>
          <a:graphicData uri="http://schemas.openxmlformats.org/drawingml/2006/table">
            <a:tbl>
              <a:tblPr>
                <a:noFill/>
                <a:tableStyleId>{89B876C5-B15F-415F-A78E-B4E078D57D81}</a:tableStyleId>
              </a:tblPr>
              <a:tblGrid>
                <a:gridCol w="917400"/>
                <a:gridCol w="983050"/>
                <a:gridCol w="1245725"/>
              </a:tblGrid>
              <a:tr h="242950">
                <a:tc gridSpan="2">
                  <a:txBody>
                    <a:bodyPr/>
                    <a:lstStyle/>
                    <a:p>
                      <a:pPr indent="0" lvl="0" marL="0" rtl="0" algn="ctr">
                        <a:spcBef>
                          <a:spcPts val="0"/>
                        </a:spcBef>
                        <a:spcAft>
                          <a:spcPts val="0"/>
                        </a:spcAft>
                        <a:buNone/>
                      </a:pPr>
                      <a:r>
                        <a:rPr lang="en"/>
                        <a:t>input</a:t>
                      </a:r>
                      <a:endParaRPr/>
                    </a:p>
                  </a:txBody>
                  <a:tcPr marT="91425" marB="91425" marR="91425" marL="91425">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tcPr>
                </a:tc>
                <a:tc hMerge="1"/>
                <a:tc>
                  <a:txBody>
                    <a:bodyPr/>
                    <a:lstStyle/>
                    <a:p>
                      <a:pPr indent="0" lvl="0" marL="0" rtl="0" algn="ctr">
                        <a:spcBef>
                          <a:spcPts val="0"/>
                        </a:spcBef>
                        <a:spcAft>
                          <a:spcPts val="0"/>
                        </a:spcAft>
                        <a:buNone/>
                      </a:pPr>
                      <a:r>
                        <a:rPr lang="en"/>
                        <a:t>output</a:t>
                      </a:r>
                      <a:endParaRPr/>
                    </a:p>
                  </a:txBody>
                  <a:tcPr marT="91425" marB="91425" marR="91425" marL="91425">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tcPr>
                </a:tc>
              </a:tr>
              <a:tr h="242950">
                <a:tc>
                  <a:txBody>
                    <a:bodyPr/>
                    <a:lstStyle/>
                    <a:p>
                      <a:pPr indent="0" lvl="0" marL="0" rtl="0" algn="ctr">
                        <a:spcBef>
                          <a:spcPts val="0"/>
                        </a:spcBef>
                        <a:spcAft>
                          <a:spcPts val="0"/>
                        </a:spcAft>
                        <a:buNone/>
                      </a:pPr>
                      <a:r>
                        <a:rPr b="1" lang="en"/>
                        <a:t>A</a:t>
                      </a:r>
                      <a:endParaRPr b="1"/>
                    </a:p>
                  </a:txBody>
                  <a:tcPr marT="91425" marB="91425" marR="91425" marL="91425">
                    <a:lnB cap="flat" cmpd="sng" w="9525">
                      <a:solidFill>
                        <a:srgbClr val="9E9E9E"/>
                      </a:solidFill>
                      <a:prstDash val="solid"/>
                      <a:round/>
                      <a:headEnd len="sm" w="sm" type="none"/>
                      <a:tailEnd len="sm" w="sm" type="none"/>
                    </a:lnB>
                  </a:tcPr>
                </a:tc>
                <a:tc>
                  <a:txBody>
                    <a:bodyPr/>
                    <a:lstStyle/>
                    <a:p>
                      <a:pPr indent="0" lvl="0" marL="0" rtl="0" algn="ctr">
                        <a:spcBef>
                          <a:spcPts val="0"/>
                        </a:spcBef>
                        <a:spcAft>
                          <a:spcPts val="0"/>
                        </a:spcAft>
                        <a:buNone/>
                      </a:pPr>
                      <a:r>
                        <a:rPr b="1" lang="en"/>
                        <a:t>B</a:t>
                      </a:r>
                      <a:endParaRPr b="1"/>
                    </a:p>
                  </a:txBody>
                  <a:tcPr marT="91425" marB="91425" marR="91425" marL="91425">
                    <a:lnB cap="flat" cmpd="sng" w="9525">
                      <a:solidFill>
                        <a:srgbClr val="9E9E9E"/>
                      </a:solidFill>
                      <a:prstDash val="solid"/>
                      <a:round/>
                      <a:headEnd len="sm" w="sm" type="none"/>
                      <a:tailEnd len="sm" w="sm" type="none"/>
                    </a:lnB>
                  </a:tcPr>
                </a:tc>
                <a:tc>
                  <a:txBody>
                    <a:bodyPr/>
                    <a:lstStyle/>
                    <a:p>
                      <a:pPr indent="0" lvl="0" marL="0" rtl="0" algn="ctr">
                        <a:spcBef>
                          <a:spcPts val="0"/>
                        </a:spcBef>
                        <a:spcAft>
                          <a:spcPts val="0"/>
                        </a:spcAft>
                        <a:buNone/>
                      </a:pPr>
                      <a:r>
                        <a:rPr b="1" lang="en"/>
                        <a:t>A NOR B</a:t>
                      </a:r>
                      <a:endParaRPr b="1"/>
                    </a:p>
                  </a:txBody>
                  <a:tcPr marT="91425" marB="91425" marR="91425" marL="91425"/>
                </a:tc>
              </a:tr>
              <a:tr h="242950">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bl>
          </a:graphicData>
        </a:graphic>
      </p:graphicFrame>
      <p:sp>
        <p:nvSpPr>
          <p:cNvPr id="355" name="Google Shape;355;p39"/>
          <p:cNvSpPr txBox="1"/>
          <p:nvPr/>
        </p:nvSpPr>
        <p:spPr>
          <a:xfrm>
            <a:off x="2495225" y="4362249"/>
            <a:ext cx="6667500" cy="615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Clr>
                <a:schemeClr val="dk1"/>
              </a:buClr>
              <a:buSzPts val="1100"/>
              <a:buFont typeface="Arial"/>
              <a:buNone/>
            </a:pPr>
            <a:r>
              <a:t/>
            </a:r>
            <a:endParaRPr>
              <a:solidFill>
                <a:schemeClr val="dk1"/>
              </a:solidFill>
            </a:endParaRPr>
          </a:p>
          <a:p>
            <a:pPr indent="0" lvl="0" marL="0" rtl="0" algn="l">
              <a:spcBef>
                <a:spcPts val="0"/>
              </a:spcBef>
              <a:spcAft>
                <a:spcPts val="0"/>
              </a:spcAft>
              <a:buClr>
                <a:schemeClr val="dk1"/>
              </a:buClr>
              <a:buSzPts val="1100"/>
              <a:buFont typeface="Arial"/>
              <a:buNone/>
            </a:pPr>
            <a:r>
              <a:rPr lang="en">
                <a:solidFill>
                  <a:schemeClr val="dk1"/>
                </a:solidFill>
              </a:rPr>
              <a:t>e.g. The alarm stays silent if there is neither smoke nor the manual alarm pull.</a:t>
            </a:r>
            <a:endParaRPr/>
          </a:p>
        </p:txBody>
      </p:sp>
      <p:sp>
        <p:nvSpPr>
          <p:cNvPr id="356" name="Google Shape;356;p39"/>
          <p:cNvSpPr txBox="1"/>
          <p:nvPr/>
        </p:nvSpPr>
        <p:spPr>
          <a:xfrm>
            <a:off x="2246244" y="867300"/>
            <a:ext cx="6909000" cy="612900"/>
          </a:xfrm>
          <a:prstGeom prst="rect">
            <a:avLst/>
          </a:prstGeom>
          <a:solidFill>
            <a:srgbClr val="EEEEEE"/>
          </a:solidFill>
          <a:ln>
            <a:noFill/>
          </a:ln>
        </p:spPr>
        <p:txBody>
          <a:bodyPr anchorCtr="0" anchor="t" bIns="91425" lIns="91425" spcFirstLastPara="1" rIns="91425" wrap="square" tIns="91425">
            <a:normAutofit/>
          </a:bodyPr>
          <a:lstStyle/>
          <a:p>
            <a:pPr indent="0" lvl="0" marL="0" rtl="0" algn="ctr">
              <a:spcBef>
                <a:spcPts val="1000"/>
              </a:spcBef>
              <a:spcAft>
                <a:spcPts val="0"/>
              </a:spcAft>
              <a:buSzPts val="1100"/>
              <a:buNone/>
            </a:pPr>
            <a:r>
              <a:rPr lang="en" sz="2400">
                <a:solidFill>
                  <a:srgbClr val="0A0A0A"/>
                </a:solidFill>
                <a:latin typeface="Roboto"/>
                <a:ea typeface="Roboto"/>
                <a:cs typeface="Roboto"/>
                <a:sym typeface="Roboto"/>
              </a:rPr>
              <a:t>¬(A ∨ B)</a:t>
            </a:r>
            <a:endParaRPr sz="2400">
              <a:solidFill>
                <a:srgbClr val="595959"/>
              </a:solidFill>
              <a:latin typeface="Roboto"/>
              <a:ea typeface="Roboto"/>
              <a:cs typeface="Roboto"/>
              <a:sym typeface="Roboto"/>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0" name="Shape 360"/>
        <p:cNvGrpSpPr/>
        <p:nvPr/>
      </p:nvGrpSpPr>
      <p:grpSpPr>
        <a:xfrm>
          <a:off x="0" y="0"/>
          <a:ext cx="0" cy="0"/>
          <a:chOff x="0" y="0"/>
          <a:chExt cx="0" cy="0"/>
        </a:xfrm>
      </p:grpSpPr>
      <p:sp>
        <p:nvSpPr>
          <p:cNvPr id="361" name="Google Shape;361;p40"/>
          <p:cNvSpPr/>
          <p:nvPr/>
        </p:nvSpPr>
        <p:spPr>
          <a:xfrm>
            <a:off x="0" y="0"/>
            <a:ext cx="2235300" cy="5143500"/>
          </a:xfrm>
          <a:prstGeom prst="rect">
            <a:avLst/>
          </a:prstGeom>
          <a:solidFill>
            <a:srgbClr val="000000"/>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362" name="Google Shape;362;p40"/>
          <p:cNvSpPr txBox="1"/>
          <p:nvPr/>
        </p:nvSpPr>
        <p:spPr>
          <a:xfrm>
            <a:off x="2265225" y="0"/>
            <a:ext cx="6879000" cy="650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800"/>
              </a:spcBef>
              <a:spcAft>
                <a:spcPts val="400"/>
              </a:spcAft>
              <a:buNone/>
            </a:pPr>
            <a:r>
              <a:rPr lang="en" sz="3200">
                <a:solidFill>
                  <a:srgbClr val="000000"/>
                </a:solidFill>
                <a:latin typeface="Roboto"/>
                <a:ea typeface="Roboto"/>
                <a:cs typeface="Roboto"/>
                <a:sym typeface="Roboto"/>
              </a:rPr>
              <a:t>Next Time</a:t>
            </a:r>
            <a:endParaRPr sz="3200">
              <a:solidFill>
                <a:srgbClr val="000000"/>
              </a:solidFill>
              <a:latin typeface="Roboto"/>
              <a:ea typeface="Roboto"/>
              <a:cs typeface="Roboto"/>
              <a:sym typeface="Roboto"/>
            </a:endParaRPr>
          </a:p>
        </p:txBody>
      </p:sp>
      <p:sp>
        <p:nvSpPr>
          <p:cNvPr id="363" name="Google Shape;363;p40"/>
          <p:cNvSpPr txBox="1"/>
          <p:nvPr/>
        </p:nvSpPr>
        <p:spPr>
          <a:xfrm>
            <a:off x="2369700" y="1469199"/>
            <a:ext cx="6774300" cy="4617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1200"/>
              </a:spcAft>
              <a:buNone/>
            </a:pPr>
            <a:r>
              <a:rPr b="1" lang="en" sz="1800">
                <a:solidFill>
                  <a:schemeClr val="dk1"/>
                </a:solidFill>
              </a:rPr>
              <a:t>NOR = OR + NOT</a:t>
            </a:r>
            <a:endParaRPr sz="1800">
              <a:latin typeface="Roboto"/>
              <a:ea typeface="Roboto"/>
              <a:cs typeface="Roboto"/>
              <a:sym typeface="Roboto"/>
            </a:endParaRPr>
          </a:p>
        </p:txBody>
      </p:sp>
      <p:pic>
        <p:nvPicPr>
          <p:cNvPr id="364" name="Google Shape;364;p40" title="hpa-logo-red.png"/>
          <p:cNvPicPr preferRelativeResize="0"/>
          <p:nvPr/>
        </p:nvPicPr>
        <p:blipFill>
          <a:blip r:embed="rId3">
            <a:alphaModFix/>
          </a:blip>
          <a:stretch>
            <a:fillRect/>
          </a:stretch>
        </p:blipFill>
        <p:spPr>
          <a:xfrm>
            <a:off x="0" y="0"/>
            <a:ext cx="2192614" cy="867301"/>
          </a:xfrm>
          <a:prstGeom prst="rect">
            <a:avLst/>
          </a:prstGeom>
          <a:noFill/>
          <a:ln>
            <a:noFill/>
          </a:ln>
        </p:spPr>
      </p:pic>
      <p:sp>
        <p:nvSpPr>
          <p:cNvPr id="365" name="Google Shape;365;p40"/>
          <p:cNvSpPr txBox="1"/>
          <p:nvPr/>
        </p:nvSpPr>
        <p:spPr>
          <a:xfrm>
            <a:off x="2253719" y="0"/>
            <a:ext cx="6909000" cy="867300"/>
          </a:xfrm>
          <a:prstGeom prst="rect">
            <a:avLst/>
          </a:prstGeom>
          <a:solidFill>
            <a:srgbClr val="EEEEEE"/>
          </a:solidFill>
          <a:ln>
            <a:noFill/>
          </a:ln>
        </p:spPr>
        <p:txBody>
          <a:bodyPr anchorCtr="0" anchor="b" bIns="91425" lIns="91425" spcFirstLastPara="1" rIns="91425" wrap="square" tIns="91425">
            <a:noAutofit/>
          </a:bodyPr>
          <a:lstStyle/>
          <a:p>
            <a:pPr indent="0" lvl="0" marL="0" rtl="0" algn="ctr">
              <a:spcBef>
                <a:spcPts val="1000"/>
              </a:spcBef>
              <a:spcAft>
                <a:spcPts val="0"/>
              </a:spcAft>
              <a:buNone/>
            </a:pPr>
            <a:r>
              <a:rPr lang="en" sz="3200">
                <a:latin typeface="Roboto"/>
                <a:ea typeface="Roboto"/>
                <a:cs typeface="Roboto"/>
                <a:sym typeface="Roboto"/>
              </a:rPr>
              <a:t>Operator: </a:t>
            </a:r>
            <a:r>
              <a:rPr b="1" lang="en" sz="3200">
                <a:latin typeface="Roboto"/>
                <a:ea typeface="Roboto"/>
                <a:cs typeface="Roboto"/>
                <a:sym typeface="Roboto"/>
              </a:rPr>
              <a:t>NOR</a:t>
            </a:r>
            <a:endParaRPr sz="3200">
              <a:solidFill>
                <a:srgbClr val="000000"/>
              </a:solidFill>
              <a:latin typeface="Roboto"/>
              <a:ea typeface="Roboto"/>
              <a:cs typeface="Roboto"/>
              <a:sym typeface="Roboto"/>
            </a:endParaRPr>
          </a:p>
        </p:txBody>
      </p:sp>
      <p:graphicFrame>
        <p:nvGraphicFramePr>
          <p:cNvPr id="366" name="Google Shape;366;p40"/>
          <p:cNvGraphicFramePr/>
          <p:nvPr/>
        </p:nvGraphicFramePr>
        <p:xfrm>
          <a:off x="3754025" y="1985049"/>
          <a:ext cx="3000000" cy="3000000"/>
        </p:xfrm>
        <a:graphic>
          <a:graphicData uri="http://schemas.openxmlformats.org/drawingml/2006/table">
            <a:tbl>
              <a:tblPr>
                <a:noFill/>
                <a:tableStyleId>{89B876C5-B15F-415F-A78E-B4E078D57D81}</a:tableStyleId>
              </a:tblPr>
              <a:tblGrid>
                <a:gridCol w="917400"/>
                <a:gridCol w="983050"/>
                <a:gridCol w="1245725"/>
              </a:tblGrid>
              <a:tr h="242950">
                <a:tc gridSpan="2">
                  <a:txBody>
                    <a:bodyPr/>
                    <a:lstStyle/>
                    <a:p>
                      <a:pPr indent="0" lvl="0" marL="0" rtl="0" algn="ctr">
                        <a:spcBef>
                          <a:spcPts val="0"/>
                        </a:spcBef>
                        <a:spcAft>
                          <a:spcPts val="0"/>
                        </a:spcAft>
                        <a:buNone/>
                      </a:pPr>
                      <a:r>
                        <a:rPr lang="en"/>
                        <a:t>input</a:t>
                      </a:r>
                      <a:endParaRPr/>
                    </a:p>
                  </a:txBody>
                  <a:tcPr marT="91425" marB="91425" marR="91425" marL="91425">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tcPr>
                </a:tc>
                <a:tc hMerge="1"/>
                <a:tc>
                  <a:txBody>
                    <a:bodyPr/>
                    <a:lstStyle/>
                    <a:p>
                      <a:pPr indent="0" lvl="0" marL="0" rtl="0" algn="ctr">
                        <a:spcBef>
                          <a:spcPts val="0"/>
                        </a:spcBef>
                        <a:spcAft>
                          <a:spcPts val="0"/>
                        </a:spcAft>
                        <a:buNone/>
                      </a:pPr>
                      <a:r>
                        <a:rPr lang="en"/>
                        <a:t>output</a:t>
                      </a:r>
                      <a:endParaRPr/>
                    </a:p>
                  </a:txBody>
                  <a:tcPr marT="91425" marB="91425" marR="91425" marL="91425">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tcPr>
                </a:tc>
              </a:tr>
              <a:tr h="242950">
                <a:tc>
                  <a:txBody>
                    <a:bodyPr/>
                    <a:lstStyle/>
                    <a:p>
                      <a:pPr indent="0" lvl="0" marL="0" rtl="0" algn="ctr">
                        <a:spcBef>
                          <a:spcPts val="0"/>
                        </a:spcBef>
                        <a:spcAft>
                          <a:spcPts val="0"/>
                        </a:spcAft>
                        <a:buNone/>
                      </a:pPr>
                      <a:r>
                        <a:rPr b="1" lang="en"/>
                        <a:t>A</a:t>
                      </a:r>
                      <a:endParaRPr b="1"/>
                    </a:p>
                  </a:txBody>
                  <a:tcPr marT="91425" marB="91425" marR="91425" marL="91425">
                    <a:lnB cap="flat" cmpd="sng" w="9525">
                      <a:solidFill>
                        <a:srgbClr val="9E9E9E"/>
                      </a:solidFill>
                      <a:prstDash val="solid"/>
                      <a:round/>
                      <a:headEnd len="sm" w="sm" type="none"/>
                      <a:tailEnd len="sm" w="sm" type="none"/>
                    </a:lnB>
                  </a:tcPr>
                </a:tc>
                <a:tc>
                  <a:txBody>
                    <a:bodyPr/>
                    <a:lstStyle/>
                    <a:p>
                      <a:pPr indent="0" lvl="0" marL="0" rtl="0" algn="ctr">
                        <a:spcBef>
                          <a:spcPts val="0"/>
                        </a:spcBef>
                        <a:spcAft>
                          <a:spcPts val="0"/>
                        </a:spcAft>
                        <a:buNone/>
                      </a:pPr>
                      <a:r>
                        <a:rPr b="1" lang="en"/>
                        <a:t>B</a:t>
                      </a:r>
                      <a:endParaRPr b="1"/>
                    </a:p>
                  </a:txBody>
                  <a:tcPr marT="91425" marB="91425" marR="91425" marL="91425">
                    <a:lnB cap="flat" cmpd="sng" w="9525">
                      <a:solidFill>
                        <a:srgbClr val="9E9E9E"/>
                      </a:solidFill>
                      <a:prstDash val="solid"/>
                      <a:round/>
                      <a:headEnd len="sm" w="sm" type="none"/>
                      <a:tailEnd len="sm" w="sm" type="none"/>
                    </a:lnB>
                  </a:tcPr>
                </a:tc>
                <a:tc>
                  <a:txBody>
                    <a:bodyPr/>
                    <a:lstStyle/>
                    <a:p>
                      <a:pPr indent="0" lvl="0" marL="0" rtl="0" algn="ctr">
                        <a:spcBef>
                          <a:spcPts val="0"/>
                        </a:spcBef>
                        <a:spcAft>
                          <a:spcPts val="0"/>
                        </a:spcAft>
                        <a:buNone/>
                      </a:pPr>
                      <a:r>
                        <a:rPr b="1" lang="en"/>
                        <a:t>A NOR B</a:t>
                      </a:r>
                      <a:endParaRPr b="1"/>
                    </a:p>
                  </a:txBody>
                  <a:tcPr marT="91425" marB="91425" marR="91425" marL="91425"/>
                </a:tc>
              </a:tr>
              <a:tr h="242950">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bl>
          </a:graphicData>
        </a:graphic>
      </p:graphicFrame>
      <p:sp>
        <p:nvSpPr>
          <p:cNvPr id="367" name="Google Shape;367;p40"/>
          <p:cNvSpPr txBox="1"/>
          <p:nvPr/>
        </p:nvSpPr>
        <p:spPr>
          <a:xfrm>
            <a:off x="2495225" y="4362249"/>
            <a:ext cx="6667500" cy="615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Clr>
                <a:schemeClr val="dk1"/>
              </a:buClr>
              <a:buSzPts val="1100"/>
              <a:buFont typeface="Arial"/>
              <a:buNone/>
            </a:pPr>
            <a:r>
              <a:t/>
            </a:r>
            <a:endParaRPr>
              <a:solidFill>
                <a:schemeClr val="dk1"/>
              </a:solidFill>
            </a:endParaRPr>
          </a:p>
          <a:p>
            <a:pPr indent="0" lvl="0" marL="0" rtl="0" algn="l">
              <a:spcBef>
                <a:spcPts val="0"/>
              </a:spcBef>
              <a:spcAft>
                <a:spcPts val="0"/>
              </a:spcAft>
              <a:buClr>
                <a:schemeClr val="dk1"/>
              </a:buClr>
              <a:buSzPts val="1100"/>
              <a:buFont typeface="Arial"/>
              <a:buNone/>
            </a:pPr>
            <a:r>
              <a:rPr lang="en">
                <a:solidFill>
                  <a:schemeClr val="dk1"/>
                </a:solidFill>
              </a:rPr>
              <a:t>e.g. The alarm stays silent if there is neither smoke nor the manual alarm pull.</a:t>
            </a:r>
            <a:endParaRPr/>
          </a:p>
        </p:txBody>
      </p:sp>
      <p:sp>
        <p:nvSpPr>
          <p:cNvPr id="368" name="Google Shape;368;p40"/>
          <p:cNvSpPr txBox="1"/>
          <p:nvPr/>
        </p:nvSpPr>
        <p:spPr>
          <a:xfrm>
            <a:off x="2246244" y="867300"/>
            <a:ext cx="6909000" cy="612900"/>
          </a:xfrm>
          <a:prstGeom prst="rect">
            <a:avLst/>
          </a:prstGeom>
          <a:solidFill>
            <a:srgbClr val="EEEEEE"/>
          </a:solidFill>
          <a:ln>
            <a:noFill/>
          </a:ln>
        </p:spPr>
        <p:txBody>
          <a:bodyPr anchorCtr="0" anchor="t" bIns="91425" lIns="91425" spcFirstLastPara="1" rIns="91425" wrap="square" tIns="91425">
            <a:normAutofit/>
          </a:bodyPr>
          <a:lstStyle/>
          <a:p>
            <a:pPr indent="0" lvl="0" marL="0" rtl="0" algn="ctr">
              <a:spcBef>
                <a:spcPts val="1000"/>
              </a:spcBef>
              <a:spcAft>
                <a:spcPts val="0"/>
              </a:spcAft>
              <a:buSzPts val="1100"/>
              <a:buNone/>
            </a:pPr>
            <a:r>
              <a:rPr lang="en" sz="2400">
                <a:solidFill>
                  <a:srgbClr val="0A0A0A"/>
                </a:solidFill>
                <a:latin typeface="Roboto"/>
                <a:ea typeface="Roboto"/>
                <a:cs typeface="Roboto"/>
                <a:sym typeface="Roboto"/>
              </a:rPr>
              <a:t>¬(A ∨ B)</a:t>
            </a:r>
            <a:endParaRPr sz="2400">
              <a:solidFill>
                <a:srgbClr val="595959"/>
              </a:solidFill>
              <a:latin typeface="Roboto"/>
              <a:ea typeface="Roboto"/>
              <a:cs typeface="Roboto"/>
              <a:sym typeface="Roboto"/>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2" name="Shape 372"/>
        <p:cNvGrpSpPr/>
        <p:nvPr/>
      </p:nvGrpSpPr>
      <p:grpSpPr>
        <a:xfrm>
          <a:off x="0" y="0"/>
          <a:ext cx="0" cy="0"/>
          <a:chOff x="0" y="0"/>
          <a:chExt cx="0" cy="0"/>
        </a:xfrm>
      </p:grpSpPr>
      <p:sp>
        <p:nvSpPr>
          <p:cNvPr id="373" name="Google Shape;373;p41"/>
          <p:cNvSpPr/>
          <p:nvPr/>
        </p:nvSpPr>
        <p:spPr>
          <a:xfrm>
            <a:off x="0" y="0"/>
            <a:ext cx="2235300" cy="5143500"/>
          </a:xfrm>
          <a:prstGeom prst="rect">
            <a:avLst/>
          </a:prstGeom>
          <a:solidFill>
            <a:srgbClr val="000000"/>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374" name="Google Shape;374;p41"/>
          <p:cNvSpPr txBox="1"/>
          <p:nvPr/>
        </p:nvSpPr>
        <p:spPr>
          <a:xfrm>
            <a:off x="2265225" y="0"/>
            <a:ext cx="6879000" cy="650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800"/>
              </a:spcBef>
              <a:spcAft>
                <a:spcPts val="400"/>
              </a:spcAft>
              <a:buNone/>
            </a:pPr>
            <a:r>
              <a:rPr lang="en" sz="3200">
                <a:solidFill>
                  <a:srgbClr val="000000"/>
                </a:solidFill>
                <a:latin typeface="Roboto"/>
                <a:ea typeface="Roboto"/>
                <a:cs typeface="Roboto"/>
                <a:sym typeface="Roboto"/>
              </a:rPr>
              <a:t>Next Time</a:t>
            </a:r>
            <a:endParaRPr sz="3200">
              <a:solidFill>
                <a:srgbClr val="000000"/>
              </a:solidFill>
              <a:latin typeface="Roboto"/>
              <a:ea typeface="Roboto"/>
              <a:cs typeface="Roboto"/>
              <a:sym typeface="Roboto"/>
            </a:endParaRPr>
          </a:p>
        </p:txBody>
      </p:sp>
      <p:sp>
        <p:nvSpPr>
          <p:cNvPr id="375" name="Google Shape;375;p41"/>
          <p:cNvSpPr txBox="1"/>
          <p:nvPr/>
        </p:nvSpPr>
        <p:spPr>
          <a:xfrm>
            <a:off x="2369700" y="1469199"/>
            <a:ext cx="6774300" cy="4617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1200"/>
              </a:spcAft>
              <a:buNone/>
            </a:pPr>
            <a:r>
              <a:rPr b="1" lang="en" sz="1800">
                <a:solidFill>
                  <a:schemeClr val="dk1"/>
                </a:solidFill>
              </a:rPr>
              <a:t>NOR = OR + NOT</a:t>
            </a:r>
            <a:endParaRPr sz="1800">
              <a:latin typeface="Roboto"/>
              <a:ea typeface="Roboto"/>
              <a:cs typeface="Roboto"/>
              <a:sym typeface="Roboto"/>
            </a:endParaRPr>
          </a:p>
        </p:txBody>
      </p:sp>
      <p:pic>
        <p:nvPicPr>
          <p:cNvPr id="376" name="Google Shape;376;p41" title="hpa-logo-red.png"/>
          <p:cNvPicPr preferRelativeResize="0"/>
          <p:nvPr/>
        </p:nvPicPr>
        <p:blipFill>
          <a:blip r:embed="rId3">
            <a:alphaModFix/>
          </a:blip>
          <a:stretch>
            <a:fillRect/>
          </a:stretch>
        </p:blipFill>
        <p:spPr>
          <a:xfrm>
            <a:off x="0" y="0"/>
            <a:ext cx="2192614" cy="867301"/>
          </a:xfrm>
          <a:prstGeom prst="rect">
            <a:avLst/>
          </a:prstGeom>
          <a:noFill/>
          <a:ln>
            <a:noFill/>
          </a:ln>
        </p:spPr>
      </p:pic>
      <p:sp>
        <p:nvSpPr>
          <p:cNvPr id="377" name="Google Shape;377;p41"/>
          <p:cNvSpPr txBox="1"/>
          <p:nvPr/>
        </p:nvSpPr>
        <p:spPr>
          <a:xfrm>
            <a:off x="2253719" y="0"/>
            <a:ext cx="6909000" cy="867300"/>
          </a:xfrm>
          <a:prstGeom prst="rect">
            <a:avLst/>
          </a:prstGeom>
          <a:solidFill>
            <a:srgbClr val="EEEEEE"/>
          </a:solidFill>
          <a:ln>
            <a:noFill/>
          </a:ln>
        </p:spPr>
        <p:txBody>
          <a:bodyPr anchorCtr="0" anchor="b" bIns="91425" lIns="91425" spcFirstLastPara="1" rIns="91425" wrap="square" tIns="91425">
            <a:noAutofit/>
          </a:bodyPr>
          <a:lstStyle/>
          <a:p>
            <a:pPr indent="0" lvl="0" marL="0" rtl="0" algn="ctr">
              <a:spcBef>
                <a:spcPts val="1000"/>
              </a:spcBef>
              <a:spcAft>
                <a:spcPts val="0"/>
              </a:spcAft>
              <a:buNone/>
            </a:pPr>
            <a:r>
              <a:rPr lang="en" sz="3200">
                <a:latin typeface="Roboto"/>
                <a:ea typeface="Roboto"/>
                <a:cs typeface="Roboto"/>
                <a:sym typeface="Roboto"/>
              </a:rPr>
              <a:t>Operator: </a:t>
            </a:r>
            <a:r>
              <a:rPr b="1" lang="en" sz="3200">
                <a:latin typeface="Roboto"/>
                <a:ea typeface="Roboto"/>
                <a:cs typeface="Roboto"/>
                <a:sym typeface="Roboto"/>
              </a:rPr>
              <a:t>NOR</a:t>
            </a:r>
            <a:endParaRPr sz="3200">
              <a:solidFill>
                <a:srgbClr val="000000"/>
              </a:solidFill>
              <a:latin typeface="Roboto"/>
              <a:ea typeface="Roboto"/>
              <a:cs typeface="Roboto"/>
              <a:sym typeface="Roboto"/>
            </a:endParaRPr>
          </a:p>
        </p:txBody>
      </p:sp>
      <p:graphicFrame>
        <p:nvGraphicFramePr>
          <p:cNvPr id="378" name="Google Shape;378;p41"/>
          <p:cNvGraphicFramePr/>
          <p:nvPr/>
        </p:nvGraphicFramePr>
        <p:xfrm>
          <a:off x="3754025" y="1985049"/>
          <a:ext cx="3000000" cy="3000000"/>
        </p:xfrm>
        <a:graphic>
          <a:graphicData uri="http://schemas.openxmlformats.org/drawingml/2006/table">
            <a:tbl>
              <a:tblPr>
                <a:noFill/>
                <a:tableStyleId>{89B876C5-B15F-415F-A78E-B4E078D57D81}</a:tableStyleId>
              </a:tblPr>
              <a:tblGrid>
                <a:gridCol w="917400"/>
                <a:gridCol w="983050"/>
                <a:gridCol w="1245725"/>
              </a:tblGrid>
              <a:tr h="242950">
                <a:tc gridSpan="2">
                  <a:txBody>
                    <a:bodyPr/>
                    <a:lstStyle/>
                    <a:p>
                      <a:pPr indent="0" lvl="0" marL="0" rtl="0" algn="ctr">
                        <a:spcBef>
                          <a:spcPts val="0"/>
                        </a:spcBef>
                        <a:spcAft>
                          <a:spcPts val="0"/>
                        </a:spcAft>
                        <a:buNone/>
                      </a:pPr>
                      <a:r>
                        <a:rPr lang="en"/>
                        <a:t>input</a:t>
                      </a:r>
                      <a:endParaRPr/>
                    </a:p>
                  </a:txBody>
                  <a:tcPr marT="91425" marB="91425" marR="91425" marL="91425">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tcPr>
                </a:tc>
                <a:tc hMerge="1"/>
                <a:tc>
                  <a:txBody>
                    <a:bodyPr/>
                    <a:lstStyle/>
                    <a:p>
                      <a:pPr indent="0" lvl="0" marL="0" rtl="0" algn="ctr">
                        <a:spcBef>
                          <a:spcPts val="0"/>
                        </a:spcBef>
                        <a:spcAft>
                          <a:spcPts val="0"/>
                        </a:spcAft>
                        <a:buNone/>
                      </a:pPr>
                      <a:r>
                        <a:rPr lang="en"/>
                        <a:t>output</a:t>
                      </a:r>
                      <a:endParaRPr/>
                    </a:p>
                  </a:txBody>
                  <a:tcPr marT="91425" marB="91425" marR="91425" marL="91425">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tcPr>
                </a:tc>
              </a:tr>
              <a:tr h="242950">
                <a:tc>
                  <a:txBody>
                    <a:bodyPr/>
                    <a:lstStyle/>
                    <a:p>
                      <a:pPr indent="0" lvl="0" marL="0" rtl="0" algn="ctr">
                        <a:spcBef>
                          <a:spcPts val="0"/>
                        </a:spcBef>
                        <a:spcAft>
                          <a:spcPts val="0"/>
                        </a:spcAft>
                        <a:buNone/>
                      </a:pPr>
                      <a:r>
                        <a:rPr b="1" lang="en"/>
                        <a:t>A</a:t>
                      </a:r>
                      <a:endParaRPr b="1"/>
                    </a:p>
                  </a:txBody>
                  <a:tcPr marT="91425" marB="91425" marR="91425" marL="91425">
                    <a:lnB cap="flat" cmpd="sng" w="9525">
                      <a:solidFill>
                        <a:srgbClr val="9E9E9E"/>
                      </a:solidFill>
                      <a:prstDash val="solid"/>
                      <a:round/>
                      <a:headEnd len="sm" w="sm" type="none"/>
                      <a:tailEnd len="sm" w="sm" type="none"/>
                    </a:lnB>
                  </a:tcPr>
                </a:tc>
                <a:tc>
                  <a:txBody>
                    <a:bodyPr/>
                    <a:lstStyle/>
                    <a:p>
                      <a:pPr indent="0" lvl="0" marL="0" rtl="0" algn="ctr">
                        <a:spcBef>
                          <a:spcPts val="0"/>
                        </a:spcBef>
                        <a:spcAft>
                          <a:spcPts val="0"/>
                        </a:spcAft>
                        <a:buNone/>
                      </a:pPr>
                      <a:r>
                        <a:rPr b="1" lang="en"/>
                        <a:t>B</a:t>
                      </a:r>
                      <a:endParaRPr b="1"/>
                    </a:p>
                  </a:txBody>
                  <a:tcPr marT="91425" marB="91425" marR="91425" marL="91425">
                    <a:lnB cap="flat" cmpd="sng" w="9525">
                      <a:solidFill>
                        <a:srgbClr val="9E9E9E"/>
                      </a:solidFill>
                      <a:prstDash val="solid"/>
                      <a:round/>
                      <a:headEnd len="sm" w="sm" type="none"/>
                      <a:tailEnd len="sm" w="sm" type="none"/>
                    </a:lnB>
                  </a:tcPr>
                </a:tc>
                <a:tc>
                  <a:txBody>
                    <a:bodyPr/>
                    <a:lstStyle/>
                    <a:p>
                      <a:pPr indent="0" lvl="0" marL="0" rtl="0" algn="ctr">
                        <a:spcBef>
                          <a:spcPts val="0"/>
                        </a:spcBef>
                        <a:spcAft>
                          <a:spcPts val="0"/>
                        </a:spcAft>
                        <a:buNone/>
                      </a:pPr>
                      <a:r>
                        <a:rPr b="1" lang="en"/>
                        <a:t>A NOR B</a:t>
                      </a:r>
                      <a:endParaRPr b="1"/>
                    </a:p>
                  </a:txBody>
                  <a:tcPr marT="91425" marB="91425" marR="91425" marL="91425"/>
                </a:tc>
              </a:tr>
              <a:tr h="242950">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bl>
          </a:graphicData>
        </a:graphic>
      </p:graphicFrame>
      <p:sp>
        <p:nvSpPr>
          <p:cNvPr id="379" name="Google Shape;379;p41"/>
          <p:cNvSpPr txBox="1"/>
          <p:nvPr/>
        </p:nvSpPr>
        <p:spPr>
          <a:xfrm>
            <a:off x="2495225" y="4362249"/>
            <a:ext cx="6667500" cy="615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Clr>
                <a:schemeClr val="dk1"/>
              </a:buClr>
              <a:buSzPts val="1100"/>
              <a:buFont typeface="Arial"/>
              <a:buNone/>
            </a:pPr>
            <a:r>
              <a:t/>
            </a:r>
            <a:endParaRPr>
              <a:solidFill>
                <a:schemeClr val="dk1"/>
              </a:solidFill>
            </a:endParaRPr>
          </a:p>
          <a:p>
            <a:pPr indent="0" lvl="0" marL="0" rtl="0" algn="l">
              <a:spcBef>
                <a:spcPts val="0"/>
              </a:spcBef>
              <a:spcAft>
                <a:spcPts val="0"/>
              </a:spcAft>
              <a:buClr>
                <a:schemeClr val="dk1"/>
              </a:buClr>
              <a:buSzPts val="1100"/>
              <a:buFont typeface="Arial"/>
              <a:buNone/>
            </a:pPr>
            <a:r>
              <a:rPr lang="en">
                <a:solidFill>
                  <a:schemeClr val="dk1"/>
                </a:solidFill>
              </a:rPr>
              <a:t>e.g. The alarm stays silent if there is neither smoke nor the manual alarm pull.</a:t>
            </a:r>
            <a:endParaRPr/>
          </a:p>
        </p:txBody>
      </p:sp>
      <p:sp>
        <p:nvSpPr>
          <p:cNvPr id="380" name="Google Shape;380;p41"/>
          <p:cNvSpPr txBox="1"/>
          <p:nvPr/>
        </p:nvSpPr>
        <p:spPr>
          <a:xfrm>
            <a:off x="2246244" y="867300"/>
            <a:ext cx="6909000" cy="612900"/>
          </a:xfrm>
          <a:prstGeom prst="rect">
            <a:avLst/>
          </a:prstGeom>
          <a:solidFill>
            <a:srgbClr val="EEEEEE"/>
          </a:solidFill>
          <a:ln>
            <a:noFill/>
          </a:ln>
        </p:spPr>
        <p:txBody>
          <a:bodyPr anchorCtr="0" anchor="t" bIns="91425" lIns="91425" spcFirstLastPara="1" rIns="91425" wrap="square" tIns="91425">
            <a:normAutofit/>
          </a:bodyPr>
          <a:lstStyle/>
          <a:p>
            <a:pPr indent="0" lvl="0" marL="0" rtl="0" algn="ctr">
              <a:spcBef>
                <a:spcPts val="1000"/>
              </a:spcBef>
              <a:spcAft>
                <a:spcPts val="0"/>
              </a:spcAft>
              <a:buSzPts val="1100"/>
              <a:buNone/>
            </a:pPr>
            <a:r>
              <a:rPr lang="en" sz="2400">
                <a:solidFill>
                  <a:srgbClr val="0A0A0A"/>
                </a:solidFill>
                <a:latin typeface="Roboto"/>
                <a:ea typeface="Roboto"/>
                <a:cs typeface="Roboto"/>
                <a:sym typeface="Roboto"/>
              </a:rPr>
              <a:t>¬(A ∨ B)</a:t>
            </a:r>
            <a:endParaRPr sz="2400">
              <a:solidFill>
                <a:srgbClr val="595959"/>
              </a:solidFill>
              <a:latin typeface="Roboto"/>
              <a:ea typeface="Roboto"/>
              <a:cs typeface="Roboto"/>
              <a:sym typeface="Roboto"/>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4" name="Shape 384"/>
        <p:cNvGrpSpPr/>
        <p:nvPr/>
      </p:nvGrpSpPr>
      <p:grpSpPr>
        <a:xfrm>
          <a:off x="0" y="0"/>
          <a:ext cx="0" cy="0"/>
          <a:chOff x="0" y="0"/>
          <a:chExt cx="0" cy="0"/>
        </a:xfrm>
      </p:grpSpPr>
      <p:sp>
        <p:nvSpPr>
          <p:cNvPr id="385" name="Google Shape;385;p42"/>
          <p:cNvSpPr/>
          <p:nvPr/>
        </p:nvSpPr>
        <p:spPr>
          <a:xfrm>
            <a:off x="0" y="0"/>
            <a:ext cx="2235300" cy="5143500"/>
          </a:xfrm>
          <a:prstGeom prst="rect">
            <a:avLst/>
          </a:prstGeom>
          <a:solidFill>
            <a:srgbClr val="000000"/>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386" name="Google Shape;386;p42"/>
          <p:cNvSpPr txBox="1"/>
          <p:nvPr/>
        </p:nvSpPr>
        <p:spPr>
          <a:xfrm>
            <a:off x="2265225" y="0"/>
            <a:ext cx="6879000" cy="650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800"/>
              </a:spcBef>
              <a:spcAft>
                <a:spcPts val="400"/>
              </a:spcAft>
              <a:buNone/>
            </a:pPr>
            <a:r>
              <a:rPr lang="en" sz="3200">
                <a:solidFill>
                  <a:srgbClr val="000000"/>
                </a:solidFill>
                <a:latin typeface="Roboto"/>
                <a:ea typeface="Roboto"/>
                <a:cs typeface="Roboto"/>
                <a:sym typeface="Roboto"/>
              </a:rPr>
              <a:t>Next Time</a:t>
            </a:r>
            <a:endParaRPr sz="3200">
              <a:solidFill>
                <a:srgbClr val="000000"/>
              </a:solidFill>
              <a:latin typeface="Roboto"/>
              <a:ea typeface="Roboto"/>
              <a:cs typeface="Roboto"/>
              <a:sym typeface="Roboto"/>
            </a:endParaRPr>
          </a:p>
        </p:txBody>
      </p:sp>
      <p:sp>
        <p:nvSpPr>
          <p:cNvPr id="387" name="Google Shape;387;p42"/>
          <p:cNvSpPr txBox="1"/>
          <p:nvPr/>
        </p:nvSpPr>
        <p:spPr>
          <a:xfrm>
            <a:off x="2369700" y="1469199"/>
            <a:ext cx="6774300" cy="4617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1200"/>
              </a:spcAft>
              <a:buNone/>
            </a:pPr>
            <a:r>
              <a:rPr b="1" lang="en" sz="1800">
                <a:solidFill>
                  <a:schemeClr val="dk1"/>
                </a:solidFill>
              </a:rPr>
              <a:t>NOR = OR + NOT</a:t>
            </a:r>
            <a:endParaRPr sz="1800">
              <a:latin typeface="Roboto"/>
              <a:ea typeface="Roboto"/>
              <a:cs typeface="Roboto"/>
              <a:sym typeface="Roboto"/>
            </a:endParaRPr>
          </a:p>
        </p:txBody>
      </p:sp>
      <p:pic>
        <p:nvPicPr>
          <p:cNvPr id="388" name="Google Shape;388;p42" title="hpa-logo-red.png"/>
          <p:cNvPicPr preferRelativeResize="0"/>
          <p:nvPr/>
        </p:nvPicPr>
        <p:blipFill>
          <a:blip r:embed="rId3">
            <a:alphaModFix/>
          </a:blip>
          <a:stretch>
            <a:fillRect/>
          </a:stretch>
        </p:blipFill>
        <p:spPr>
          <a:xfrm>
            <a:off x="0" y="0"/>
            <a:ext cx="2192614" cy="867301"/>
          </a:xfrm>
          <a:prstGeom prst="rect">
            <a:avLst/>
          </a:prstGeom>
          <a:noFill/>
          <a:ln>
            <a:noFill/>
          </a:ln>
        </p:spPr>
      </p:pic>
      <p:sp>
        <p:nvSpPr>
          <p:cNvPr id="389" name="Google Shape;389;p42"/>
          <p:cNvSpPr txBox="1"/>
          <p:nvPr/>
        </p:nvSpPr>
        <p:spPr>
          <a:xfrm>
            <a:off x="2253719" y="0"/>
            <a:ext cx="6909000" cy="867300"/>
          </a:xfrm>
          <a:prstGeom prst="rect">
            <a:avLst/>
          </a:prstGeom>
          <a:solidFill>
            <a:srgbClr val="EEEEEE"/>
          </a:solidFill>
          <a:ln>
            <a:noFill/>
          </a:ln>
        </p:spPr>
        <p:txBody>
          <a:bodyPr anchorCtr="0" anchor="b" bIns="91425" lIns="91425" spcFirstLastPara="1" rIns="91425" wrap="square" tIns="91425">
            <a:noAutofit/>
          </a:bodyPr>
          <a:lstStyle/>
          <a:p>
            <a:pPr indent="0" lvl="0" marL="0" rtl="0" algn="ctr">
              <a:spcBef>
                <a:spcPts val="1000"/>
              </a:spcBef>
              <a:spcAft>
                <a:spcPts val="0"/>
              </a:spcAft>
              <a:buNone/>
            </a:pPr>
            <a:r>
              <a:rPr lang="en" sz="3200">
                <a:latin typeface="Roboto"/>
                <a:ea typeface="Roboto"/>
                <a:cs typeface="Roboto"/>
                <a:sym typeface="Roboto"/>
              </a:rPr>
              <a:t>Operator: </a:t>
            </a:r>
            <a:r>
              <a:rPr b="1" lang="en" sz="3200">
                <a:latin typeface="Roboto"/>
                <a:ea typeface="Roboto"/>
                <a:cs typeface="Roboto"/>
                <a:sym typeface="Roboto"/>
              </a:rPr>
              <a:t>NOR</a:t>
            </a:r>
            <a:endParaRPr sz="3200">
              <a:solidFill>
                <a:srgbClr val="000000"/>
              </a:solidFill>
              <a:latin typeface="Roboto"/>
              <a:ea typeface="Roboto"/>
              <a:cs typeface="Roboto"/>
              <a:sym typeface="Roboto"/>
            </a:endParaRPr>
          </a:p>
        </p:txBody>
      </p:sp>
      <p:graphicFrame>
        <p:nvGraphicFramePr>
          <p:cNvPr id="390" name="Google Shape;390;p42"/>
          <p:cNvGraphicFramePr/>
          <p:nvPr/>
        </p:nvGraphicFramePr>
        <p:xfrm>
          <a:off x="3754025" y="1985049"/>
          <a:ext cx="3000000" cy="3000000"/>
        </p:xfrm>
        <a:graphic>
          <a:graphicData uri="http://schemas.openxmlformats.org/drawingml/2006/table">
            <a:tbl>
              <a:tblPr>
                <a:noFill/>
                <a:tableStyleId>{89B876C5-B15F-415F-A78E-B4E078D57D81}</a:tableStyleId>
              </a:tblPr>
              <a:tblGrid>
                <a:gridCol w="917400"/>
                <a:gridCol w="983050"/>
                <a:gridCol w="1245725"/>
              </a:tblGrid>
              <a:tr h="242950">
                <a:tc gridSpan="2">
                  <a:txBody>
                    <a:bodyPr/>
                    <a:lstStyle/>
                    <a:p>
                      <a:pPr indent="0" lvl="0" marL="0" rtl="0" algn="ctr">
                        <a:spcBef>
                          <a:spcPts val="0"/>
                        </a:spcBef>
                        <a:spcAft>
                          <a:spcPts val="0"/>
                        </a:spcAft>
                        <a:buNone/>
                      </a:pPr>
                      <a:r>
                        <a:rPr lang="en"/>
                        <a:t>input</a:t>
                      </a:r>
                      <a:endParaRPr/>
                    </a:p>
                  </a:txBody>
                  <a:tcPr marT="91425" marB="91425" marR="91425" marL="91425">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tcPr>
                </a:tc>
                <a:tc hMerge="1"/>
                <a:tc>
                  <a:txBody>
                    <a:bodyPr/>
                    <a:lstStyle/>
                    <a:p>
                      <a:pPr indent="0" lvl="0" marL="0" rtl="0" algn="ctr">
                        <a:spcBef>
                          <a:spcPts val="0"/>
                        </a:spcBef>
                        <a:spcAft>
                          <a:spcPts val="0"/>
                        </a:spcAft>
                        <a:buNone/>
                      </a:pPr>
                      <a:r>
                        <a:rPr lang="en"/>
                        <a:t>output</a:t>
                      </a:r>
                      <a:endParaRPr/>
                    </a:p>
                  </a:txBody>
                  <a:tcPr marT="91425" marB="91425" marR="91425" marL="91425">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tcPr>
                </a:tc>
              </a:tr>
              <a:tr h="242950">
                <a:tc>
                  <a:txBody>
                    <a:bodyPr/>
                    <a:lstStyle/>
                    <a:p>
                      <a:pPr indent="0" lvl="0" marL="0" rtl="0" algn="ctr">
                        <a:spcBef>
                          <a:spcPts val="0"/>
                        </a:spcBef>
                        <a:spcAft>
                          <a:spcPts val="0"/>
                        </a:spcAft>
                        <a:buNone/>
                      </a:pPr>
                      <a:r>
                        <a:rPr b="1" lang="en"/>
                        <a:t>A</a:t>
                      </a:r>
                      <a:endParaRPr b="1"/>
                    </a:p>
                  </a:txBody>
                  <a:tcPr marT="91425" marB="91425" marR="91425" marL="91425">
                    <a:lnB cap="flat" cmpd="sng" w="9525">
                      <a:solidFill>
                        <a:srgbClr val="9E9E9E"/>
                      </a:solidFill>
                      <a:prstDash val="solid"/>
                      <a:round/>
                      <a:headEnd len="sm" w="sm" type="none"/>
                      <a:tailEnd len="sm" w="sm" type="none"/>
                    </a:lnB>
                  </a:tcPr>
                </a:tc>
                <a:tc>
                  <a:txBody>
                    <a:bodyPr/>
                    <a:lstStyle/>
                    <a:p>
                      <a:pPr indent="0" lvl="0" marL="0" rtl="0" algn="ctr">
                        <a:spcBef>
                          <a:spcPts val="0"/>
                        </a:spcBef>
                        <a:spcAft>
                          <a:spcPts val="0"/>
                        </a:spcAft>
                        <a:buNone/>
                      </a:pPr>
                      <a:r>
                        <a:rPr b="1" lang="en"/>
                        <a:t>B</a:t>
                      </a:r>
                      <a:endParaRPr b="1"/>
                    </a:p>
                  </a:txBody>
                  <a:tcPr marT="91425" marB="91425" marR="91425" marL="91425">
                    <a:lnB cap="flat" cmpd="sng" w="9525">
                      <a:solidFill>
                        <a:srgbClr val="9E9E9E"/>
                      </a:solidFill>
                      <a:prstDash val="solid"/>
                      <a:round/>
                      <a:headEnd len="sm" w="sm" type="none"/>
                      <a:tailEnd len="sm" w="sm" type="none"/>
                    </a:lnB>
                  </a:tcPr>
                </a:tc>
                <a:tc>
                  <a:txBody>
                    <a:bodyPr/>
                    <a:lstStyle/>
                    <a:p>
                      <a:pPr indent="0" lvl="0" marL="0" rtl="0" algn="ctr">
                        <a:spcBef>
                          <a:spcPts val="0"/>
                        </a:spcBef>
                        <a:spcAft>
                          <a:spcPts val="0"/>
                        </a:spcAft>
                        <a:buNone/>
                      </a:pPr>
                      <a:r>
                        <a:rPr b="1" lang="en"/>
                        <a:t>A NOR B</a:t>
                      </a:r>
                      <a:endParaRPr b="1"/>
                    </a:p>
                  </a:txBody>
                  <a:tcPr marT="91425" marB="91425" marR="91425" marL="91425"/>
                </a:tc>
              </a:tr>
              <a:tr h="242950">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bl>
          </a:graphicData>
        </a:graphic>
      </p:graphicFrame>
      <p:sp>
        <p:nvSpPr>
          <p:cNvPr id="391" name="Google Shape;391;p42"/>
          <p:cNvSpPr txBox="1"/>
          <p:nvPr/>
        </p:nvSpPr>
        <p:spPr>
          <a:xfrm>
            <a:off x="2495225" y="4362249"/>
            <a:ext cx="6667500" cy="615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Clr>
                <a:schemeClr val="dk1"/>
              </a:buClr>
              <a:buSzPts val="1100"/>
              <a:buFont typeface="Arial"/>
              <a:buNone/>
            </a:pPr>
            <a:r>
              <a:t/>
            </a:r>
            <a:endParaRPr>
              <a:solidFill>
                <a:schemeClr val="dk1"/>
              </a:solidFill>
            </a:endParaRPr>
          </a:p>
          <a:p>
            <a:pPr indent="0" lvl="0" marL="0" rtl="0" algn="l">
              <a:spcBef>
                <a:spcPts val="0"/>
              </a:spcBef>
              <a:spcAft>
                <a:spcPts val="0"/>
              </a:spcAft>
              <a:buClr>
                <a:schemeClr val="dk1"/>
              </a:buClr>
              <a:buSzPts val="1100"/>
              <a:buFont typeface="Arial"/>
              <a:buNone/>
            </a:pPr>
            <a:r>
              <a:rPr lang="en">
                <a:solidFill>
                  <a:schemeClr val="dk1"/>
                </a:solidFill>
              </a:rPr>
              <a:t>e.g. The alarm stays silent if there is neither smoke nor the manual alarm pull.</a:t>
            </a:r>
            <a:endParaRPr/>
          </a:p>
        </p:txBody>
      </p:sp>
      <p:sp>
        <p:nvSpPr>
          <p:cNvPr id="392" name="Google Shape;392;p42"/>
          <p:cNvSpPr txBox="1"/>
          <p:nvPr/>
        </p:nvSpPr>
        <p:spPr>
          <a:xfrm>
            <a:off x="2246244" y="867300"/>
            <a:ext cx="6909000" cy="612900"/>
          </a:xfrm>
          <a:prstGeom prst="rect">
            <a:avLst/>
          </a:prstGeom>
          <a:solidFill>
            <a:srgbClr val="EEEEEE"/>
          </a:solidFill>
          <a:ln>
            <a:noFill/>
          </a:ln>
        </p:spPr>
        <p:txBody>
          <a:bodyPr anchorCtr="0" anchor="t" bIns="91425" lIns="91425" spcFirstLastPara="1" rIns="91425" wrap="square" tIns="91425">
            <a:normAutofit/>
          </a:bodyPr>
          <a:lstStyle/>
          <a:p>
            <a:pPr indent="0" lvl="0" marL="0" rtl="0" algn="ctr">
              <a:spcBef>
                <a:spcPts val="1000"/>
              </a:spcBef>
              <a:spcAft>
                <a:spcPts val="0"/>
              </a:spcAft>
              <a:buSzPts val="1100"/>
              <a:buNone/>
            </a:pPr>
            <a:r>
              <a:rPr lang="en" sz="2400">
                <a:solidFill>
                  <a:srgbClr val="0A0A0A"/>
                </a:solidFill>
                <a:latin typeface="Roboto"/>
                <a:ea typeface="Roboto"/>
                <a:cs typeface="Roboto"/>
                <a:sym typeface="Roboto"/>
              </a:rPr>
              <a:t>¬(A ∨ B)</a:t>
            </a:r>
            <a:endParaRPr sz="2400">
              <a:solidFill>
                <a:srgbClr val="595959"/>
              </a:solidFill>
              <a:latin typeface="Roboto"/>
              <a:ea typeface="Roboto"/>
              <a:cs typeface="Roboto"/>
              <a:sym typeface="Roboto"/>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6" name="Shape 396"/>
        <p:cNvGrpSpPr/>
        <p:nvPr/>
      </p:nvGrpSpPr>
      <p:grpSpPr>
        <a:xfrm>
          <a:off x="0" y="0"/>
          <a:ext cx="0" cy="0"/>
          <a:chOff x="0" y="0"/>
          <a:chExt cx="0" cy="0"/>
        </a:xfrm>
      </p:grpSpPr>
      <p:sp>
        <p:nvSpPr>
          <p:cNvPr id="397" name="Google Shape;397;p43"/>
          <p:cNvSpPr/>
          <p:nvPr/>
        </p:nvSpPr>
        <p:spPr>
          <a:xfrm>
            <a:off x="0" y="0"/>
            <a:ext cx="2235300" cy="5143500"/>
          </a:xfrm>
          <a:prstGeom prst="rect">
            <a:avLst/>
          </a:prstGeom>
          <a:solidFill>
            <a:srgbClr val="000000"/>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398" name="Google Shape;398;p43"/>
          <p:cNvSpPr txBox="1"/>
          <p:nvPr/>
        </p:nvSpPr>
        <p:spPr>
          <a:xfrm>
            <a:off x="2265225" y="0"/>
            <a:ext cx="6879000" cy="650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800"/>
              </a:spcBef>
              <a:spcAft>
                <a:spcPts val="400"/>
              </a:spcAft>
              <a:buNone/>
            </a:pPr>
            <a:r>
              <a:rPr lang="en" sz="3200">
                <a:solidFill>
                  <a:srgbClr val="000000"/>
                </a:solidFill>
                <a:latin typeface="Roboto"/>
                <a:ea typeface="Roboto"/>
                <a:cs typeface="Roboto"/>
                <a:sym typeface="Roboto"/>
              </a:rPr>
              <a:t>Next Time</a:t>
            </a:r>
            <a:endParaRPr sz="3200">
              <a:solidFill>
                <a:srgbClr val="000000"/>
              </a:solidFill>
              <a:latin typeface="Roboto"/>
              <a:ea typeface="Roboto"/>
              <a:cs typeface="Roboto"/>
              <a:sym typeface="Roboto"/>
            </a:endParaRPr>
          </a:p>
        </p:txBody>
      </p:sp>
      <p:sp>
        <p:nvSpPr>
          <p:cNvPr id="399" name="Google Shape;399;p43"/>
          <p:cNvSpPr txBox="1"/>
          <p:nvPr/>
        </p:nvSpPr>
        <p:spPr>
          <a:xfrm>
            <a:off x="2369700" y="1469199"/>
            <a:ext cx="6774300" cy="19194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0"/>
              </a:spcAft>
              <a:buNone/>
            </a:pPr>
            <a:r>
              <a:t/>
            </a:r>
            <a:endParaRPr b="1" sz="1800">
              <a:solidFill>
                <a:schemeClr val="dk1"/>
              </a:solidFill>
              <a:latin typeface="Roboto"/>
              <a:ea typeface="Roboto"/>
              <a:cs typeface="Roboto"/>
              <a:sym typeface="Roboto"/>
            </a:endParaRPr>
          </a:p>
          <a:p>
            <a:pPr indent="0" lvl="0" marL="0" rtl="0" algn="l">
              <a:lnSpc>
                <a:spcPct val="150000"/>
              </a:lnSpc>
              <a:spcBef>
                <a:spcPts val="1200"/>
              </a:spcBef>
              <a:spcAft>
                <a:spcPts val="0"/>
              </a:spcAft>
              <a:buNone/>
            </a:pPr>
            <a:r>
              <a:rPr lang="en" sz="1800">
                <a:solidFill>
                  <a:schemeClr val="dk1"/>
                </a:solidFill>
                <a:latin typeface="Roboto"/>
                <a:ea typeface="Roboto"/>
                <a:cs typeface="Roboto"/>
                <a:sym typeface="Roboto"/>
              </a:rPr>
              <a:t>Sometimes we want:</a:t>
            </a:r>
            <a:endParaRPr sz="1800">
              <a:solidFill>
                <a:schemeClr val="dk1"/>
              </a:solidFill>
              <a:latin typeface="Roboto"/>
              <a:ea typeface="Roboto"/>
              <a:cs typeface="Roboto"/>
              <a:sym typeface="Roboto"/>
            </a:endParaRPr>
          </a:p>
          <a:p>
            <a:pPr indent="-342900" lvl="0" marL="457200" rtl="0" algn="l">
              <a:lnSpc>
                <a:spcPct val="150000"/>
              </a:lnSpc>
              <a:spcBef>
                <a:spcPts val="1200"/>
              </a:spcBef>
              <a:spcAft>
                <a:spcPts val="0"/>
              </a:spcAft>
              <a:buClr>
                <a:schemeClr val="dk1"/>
              </a:buClr>
              <a:buSzPts val="1800"/>
              <a:buFont typeface="Roboto"/>
              <a:buChar char="●"/>
            </a:pPr>
            <a:r>
              <a:rPr lang="en" sz="1800">
                <a:solidFill>
                  <a:schemeClr val="dk1"/>
                </a:solidFill>
                <a:latin typeface="Roboto"/>
                <a:ea typeface="Roboto"/>
                <a:cs typeface="Roboto"/>
                <a:sym typeface="Roboto"/>
              </a:rPr>
              <a:t>One or the other</a:t>
            </a:r>
            <a:endParaRPr sz="1800">
              <a:solidFill>
                <a:schemeClr val="dk1"/>
              </a:solidFill>
              <a:latin typeface="Roboto"/>
              <a:ea typeface="Roboto"/>
              <a:cs typeface="Roboto"/>
              <a:sym typeface="Roboto"/>
            </a:endParaRPr>
          </a:p>
          <a:p>
            <a:pPr indent="-342900" lvl="0" marL="457200" rtl="0" algn="l">
              <a:lnSpc>
                <a:spcPct val="150000"/>
              </a:lnSpc>
              <a:spcBef>
                <a:spcPts val="0"/>
              </a:spcBef>
              <a:spcAft>
                <a:spcPts val="0"/>
              </a:spcAft>
              <a:buClr>
                <a:schemeClr val="dk1"/>
              </a:buClr>
              <a:buSzPts val="1800"/>
              <a:buChar char="●"/>
            </a:pPr>
            <a:r>
              <a:rPr lang="en" sz="1800">
                <a:solidFill>
                  <a:schemeClr val="dk1"/>
                </a:solidFill>
                <a:latin typeface="Roboto"/>
                <a:ea typeface="Roboto"/>
                <a:cs typeface="Roboto"/>
                <a:sym typeface="Roboto"/>
              </a:rPr>
              <a:t>But </a:t>
            </a:r>
            <a:r>
              <a:rPr b="1" lang="en" sz="1800">
                <a:solidFill>
                  <a:schemeClr val="dk1"/>
                </a:solidFill>
                <a:latin typeface="Roboto"/>
                <a:ea typeface="Roboto"/>
                <a:cs typeface="Roboto"/>
                <a:sym typeface="Roboto"/>
              </a:rPr>
              <a:t>not both</a:t>
            </a:r>
            <a:endParaRPr b="1" sz="1800">
              <a:solidFill>
                <a:schemeClr val="dk1"/>
              </a:solidFill>
              <a:latin typeface="Roboto"/>
              <a:ea typeface="Roboto"/>
              <a:cs typeface="Roboto"/>
              <a:sym typeface="Roboto"/>
            </a:endParaRPr>
          </a:p>
        </p:txBody>
      </p:sp>
      <p:pic>
        <p:nvPicPr>
          <p:cNvPr id="400" name="Google Shape;400;p43" title="hpa-logo-red.png"/>
          <p:cNvPicPr preferRelativeResize="0"/>
          <p:nvPr/>
        </p:nvPicPr>
        <p:blipFill>
          <a:blip r:embed="rId3">
            <a:alphaModFix/>
          </a:blip>
          <a:stretch>
            <a:fillRect/>
          </a:stretch>
        </p:blipFill>
        <p:spPr>
          <a:xfrm>
            <a:off x="0" y="0"/>
            <a:ext cx="2192614" cy="867301"/>
          </a:xfrm>
          <a:prstGeom prst="rect">
            <a:avLst/>
          </a:prstGeom>
          <a:noFill/>
          <a:ln>
            <a:noFill/>
          </a:ln>
        </p:spPr>
      </p:pic>
      <p:sp>
        <p:nvSpPr>
          <p:cNvPr id="401" name="Google Shape;401;p43"/>
          <p:cNvSpPr txBox="1"/>
          <p:nvPr/>
        </p:nvSpPr>
        <p:spPr>
          <a:xfrm>
            <a:off x="2253719" y="0"/>
            <a:ext cx="6909000" cy="867300"/>
          </a:xfrm>
          <a:prstGeom prst="rect">
            <a:avLst/>
          </a:prstGeom>
          <a:solidFill>
            <a:srgbClr val="EEEEEE"/>
          </a:solidFill>
          <a:ln>
            <a:noFill/>
          </a:ln>
        </p:spPr>
        <p:txBody>
          <a:bodyPr anchorCtr="0" anchor="b" bIns="91425" lIns="91425" spcFirstLastPara="1" rIns="91425" wrap="square" tIns="91425">
            <a:noAutofit/>
          </a:bodyPr>
          <a:lstStyle/>
          <a:p>
            <a:pPr indent="0" lvl="0" marL="0" rtl="0" algn="ctr">
              <a:lnSpc>
                <a:spcPct val="100000"/>
              </a:lnSpc>
              <a:spcBef>
                <a:spcPts val="2400"/>
              </a:spcBef>
              <a:spcAft>
                <a:spcPts val="600"/>
              </a:spcAft>
              <a:buNone/>
            </a:pPr>
            <a:r>
              <a:rPr lang="en" sz="3200">
                <a:solidFill>
                  <a:schemeClr val="dk1"/>
                </a:solidFill>
              </a:rPr>
              <a:t>A Problem </a:t>
            </a:r>
            <a:r>
              <a:rPr b="1" lang="en" sz="3200">
                <a:solidFill>
                  <a:schemeClr val="dk1"/>
                </a:solidFill>
              </a:rPr>
              <a:t>OR</a:t>
            </a:r>
            <a:r>
              <a:rPr lang="en" sz="3200">
                <a:solidFill>
                  <a:schemeClr val="dk1"/>
                </a:solidFill>
              </a:rPr>
              <a:t> Can’t Solve</a:t>
            </a:r>
            <a:endParaRPr sz="3200">
              <a:solidFill>
                <a:srgbClr val="000000"/>
              </a:solidFill>
              <a:latin typeface="Roboto"/>
              <a:ea typeface="Roboto"/>
              <a:cs typeface="Roboto"/>
              <a:sym typeface="Roboto"/>
            </a:endParaRPr>
          </a:p>
        </p:txBody>
      </p:sp>
      <p:sp>
        <p:nvSpPr>
          <p:cNvPr id="402" name="Google Shape;402;p43"/>
          <p:cNvSpPr txBox="1"/>
          <p:nvPr/>
        </p:nvSpPr>
        <p:spPr>
          <a:xfrm>
            <a:off x="2246244" y="867300"/>
            <a:ext cx="6909000" cy="612900"/>
          </a:xfrm>
          <a:prstGeom prst="rect">
            <a:avLst/>
          </a:prstGeom>
          <a:solidFill>
            <a:srgbClr val="EEEEEE"/>
          </a:solidFill>
          <a:ln>
            <a:noFill/>
          </a:ln>
        </p:spPr>
        <p:txBody>
          <a:bodyPr anchorCtr="0" anchor="t" bIns="91425" lIns="91425" spcFirstLastPara="1" rIns="91425" wrap="square" tIns="91425">
            <a:normAutofit/>
          </a:bodyPr>
          <a:lstStyle/>
          <a:p>
            <a:pPr indent="0" lvl="0" marL="0" rtl="0" algn="ctr">
              <a:spcBef>
                <a:spcPts val="1000"/>
              </a:spcBef>
              <a:spcAft>
                <a:spcPts val="0"/>
              </a:spcAft>
              <a:buSzPts val="1100"/>
              <a:buNone/>
            </a:pPr>
            <a:r>
              <a:t/>
            </a:r>
            <a:endParaRPr sz="2400">
              <a:solidFill>
                <a:srgbClr val="595959"/>
              </a:solidFill>
              <a:latin typeface="Roboto"/>
              <a:ea typeface="Roboto"/>
              <a:cs typeface="Roboto"/>
              <a:sym typeface="Roboto"/>
            </a:endParaRPr>
          </a:p>
        </p:txBody>
      </p:sp>
      <p:sp>
        <p:nvSpPr>
          <p:cNvPr id="403" name="Google Shape;403;p43"/>
          <p:cNvSpPr txBox="1"/>
          <p:nvPr/>
        </p:nvSpPr>
        <p:spPr>
          <a:xfrm>
            <a:off x="2495225" y="4362249"/>
            <a:ext cx="6667500" cy="461700"/>
          </a:xfrm>
          <a:prstGeom prst="rect">
            <a:avLst/>
          </a:prstGeom>
          <a:noFill/>
          <a:ln>
            <a:noFill/>
          </a:ln>
        </p:spPr>
        <p:txBody>
          <a:bodyPr anchorCtr="0" anchor="t" bIns="91425" lIns="91425" spcFirstLastPara="1" rIns="91425" wrap="square" tIns="91425">
            <a:spAutoFit/>
          </a:bodyPr>
          <a:lstStyle/>
          <a:p>
            <a:pPr indent="0" lvl="0" marL="0" rtl="0" algn="l">
              <a:lnSpc>
                <a:spcPct val="150000"/>
              </a:lnSpc>
              <a:spcBef>
                <a:spcPts val="1000"/>
              </a:spcBef>
              <a:spcAft>
                <a:spcPts val="0"/>
              </a:spcAft>
              <a:buNone/>
            </a:pPr>
            <a:r>
              <a:rPr lang="en" sz="1800">
                <a:latin typeface="Roboto"/>
                <a:ea typeface="Roboto"/>
                <a:cs typeface="Roboto"/>
                <a:sym typeface="Roboto"/>
              </a:rPr>
              <a:t>eg. </a:t>
            </a:r>
            <a:r>
              <a:rPr lang="en" sz="1800">
                <a:solidFill>
                  <a:schemeClr val="dk1"/>
                </a:solidFill>
                <a:latin typeface="Roboto"/>
                <a:ea typeface="Roboto"/>
                <a:cs typeface="Roboto"/>
                <a:sym typeface="Roboto"/>
              </a:rPr>
              <a:t>Two switch control of a light at home.</a:t>
            </a:r>
            <a:endParaRPr b="1" sz="1800">
              <a:latin typeface="Roboto"/>
              <a:ea typeface="Roboto"/>
              <a:cs typeface="Roboto"/>
              <a:sym typeface="Roboto"/>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7" name="Shape 407"/>
        <p:cNvGrpSpPr/>
        <p:nvPr/>
      </p:nvGrpSpPr>
      <p:grpSpPr>
        <a:xfrm>
          <a:off x="0" y="0"/>
          <a:ext cx="0" cy="0"/>
          <a:chOff x="0" y="0"/>
          <a:chExt cx="0" cy="0"/>
        </a:xfrm>
      </p:grpSpPr>
      <p:sp>
        <p:nvSpPr>
          <p:cNvPr id="408" name="Google Shape;408;p44"/>
          <p:cNvSpPr/>
          <p:nvPr/>
        </p:nvSpPr>
        <p:spPr>
          <a:xfrm>
            <a:off x="0" y="0"/>
            <a:ext cx="2235300" cy="5143500"/>
          </a:xfrm>
          <a:prstGeom prst="rect">
            <a:avLst/>
          </a:prstGeom>
          <a:solidFill>
            <a:srgbClr val="000000"/>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409" name="Google Shape;409;p44"/>
          <p:cNvSpPr txBox="1"/>
          <p:nvPr/>
        </p:nvSpPr>
        <p:spPr>
          <a:xfrm>
            <a:off x="2265225" y="0"/>
            <a:ext cx="6879000" cy="650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800"/>
              </a:spcBef>
              <a:spcAft>
                <a:spcPts val="400"/>
              </a:spcAft>
              <a:buNone/>
            </a:pPr>
            <a:r>
              <a:rPr lang="en" sz="3200">
                <a:solidFill>
                  <a:srgbClr val="000000"/>
                </a:solidFill>
                <a:latin typeface="Roboto"/>
                <a:ea typeface="Roboto"/>
                <a:cs typeface="Roboto"/>
                <a:sym typeface="Roboto"/>
              </a:rPr>
              <a:t>Next Time</a:t>
            </a:r>
            <a:endParaRPr sz="3200">
              <a:solidFill>
                <a:srgbClr val="000000"/>
              </a:solidFill>
              <a:latin typeface="Roboto"/>
              <a:ea typeface="Roboto"/>
              <a:cs typeface="Roboto"/>
              <a:sym typeface="Roboto"/>
            </a:endParaRPr>
          </a:p>
        </p:txBody>
      </p:sp>
      <p:sp>
        <p:nvSpPr>
          <p:cNvPr id="410" name="Google Shape;410;p44"/>
          <p:cNvSpPr txBox="1"/>
          <p:nvPr/>
        </p:nvSpPr>
        <p:spPr>
          <a:xfrm>
            <a:off x="2369700" y="1469199"/>
            <a:ext cx="6774300" cy="4617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1200"/>
              </a:spcAft>
              <a:buNone/>
            </a:pPr>
            <a:r>
              <a:rPr b="1" lang="en" sz="1800">
                <a:solidFill>
                  <a:schemeClr val="dk1"/>
                </a:solidFill>
              </a:rPr>
              <a:t>XOR is true when the inputs disagree.</a:t>
            </a:r>
            <a:endParaRPr sz="1800">
              <a:latin typeface="Roboto"/>
              <a:ea typeface="Roboto"/>
              <a:cs typeface="Roboto"/>
              <a:sym typeface="Roboto"/>
            </a:endParaRPr>
          </a:p>
        </p:txBody>
      </p:sp>
      <p:pic>
        <p:nvPicPr>
          <p:cNvPr id="411" name="Google Shape;411;p44" title="hpa-logo-red.png"/>
          <p:cNvPicPr preferRelativeResize="0"/>
          <p:nvPr/>
        </p:nvPicPr>
        <p:blipFill>
          <a:blip r:embed="rId3">
            <a:alphaModFix/>
          </a:blip>
          <a:stretch>
            <a:fillRect/>
          </a:stretch>
        </p:blipFill>
        <p:spPr>
          <a:xfrm>
            <a:off x="0" y="0"/>
            <a:ext cx="2192614" cy="867301"/>
          </a:xfrm>
          <a:prstGeom prst="rect">
            <a:avLst/>
          </a:prstGeom>
          <a:noFill/>
          <a:ln>
            <a:noFill/>
          </a:ln>
        </p:spPr>
      </p:pic>
      <p:sp>
        <p:nvSpPr>
          <p:cNvPr id="412" name="Google Shape;412;p44"/>
          <p:cNvSpPr txBox="1"/>
          <p:nvPr/>
        </p:nvSpPr>
        <p:spPr>
          <a:xfrm>
            <a:off x="2253719" y="0"/>
            <a:ext cx="6909000" cy="867300"/>
          </a:xfrm>
          <a:prstGeom prst="rect">
            <a:avLst/>
          </a:prstGeom>
          <a:solidFill>
            <a:srgbClr val="EEEEEE"/>
          </a:solidFill>
          <a:ln>
            <a:noFill/>
          </a:ln>
        </p:spPr>
        <p:txBody>
          <a:bodyPr anchorCtr="0" anchor="b" bIns="91425" lIns="91425" spcFirstLastPara="1" rIns="91425" wrap="square" tIns="91425">
            <a:noAutofit/>
          </a:bodyPr>
          <a:lstStyle/>
          <a:p>
            <a:pPr indent="0" lvl="0" marL="0" rtl="0" algn="ctr">
              <a:spcBef>
                <a:spcPts val="1000"/>
              </a:spcBef>
              <a:spcAft>
                <a:spcPts val="0"/>
              </a:spcAft>
              <a:buNone/>
            </a:pPr>
            <a:r>
              <a:rPr lang="en" sz="3200">
                <a:latin typeface="Roboto"/>
                <a:ea typeface="Roboto"/>
                <a:cs typeface="Roboto"/>
                <a:sym typeface="Roboto"/>
              </a:rPr>
              <a:t>Operator: </a:t>
            </a:r>
            <a:r>
              <a:rPr b="1" lang="en" sz="3200">
                <a:latin typeface="Roboto"/>
                <a:ea typeface="Roboto"/>
                <a:cs typeface="Roboto"/>
                <a:sym typeface="Roboto"/>
              </a:rPr>
              <a:t>X</a:t>
            </a:r>
            <a:r>
              <a:rPr b="1" lang="en" sz="3200">
                <a:latin typeface="Roboto"/>
                <a:ea typeface="Roboto"/>
                <a:cs typeface="Roboto"/>
                <a:sym typeface="Roboto"/>
              </a:rPr>
              <a:t>OR</a:t>
            </a:r>
            <a:endParaRPr sz="3200">
              <a:solidFill>
                <a:srgbClr val="000000"/>
              </a:solidFill>
              <a:latin typeface="Roboto"/>
              <a:ea typeface="Roboto"/>
              <a:cs typeface="Roboto"/>
              <a:sym typeface="Roboto"/>
            </a:endParaRPr>
          </a:p>
        </p:txBody>
      </p:sp>
      <p:graphicFrame>
        <p:nvGraphicFramePr>
          <p:cNvPr id="413" name="Google Shape;413;p44"/>
          <p:cNvGraphicFramePr/>
          <p:nvPr/>
        </p:nvGraphicFramePr>
        <p:xfrm>
          <a:off x="3754025" y="1985049"/>
          <a:ext cx="3000000" cy="3000000"/>
        </p:xfrm>
        <a:graphic>
          <a:graphicData uri="http://schemas.openxmlformats.org/drawingml/2006/table">
            <a:tbl>
              <a:tblPr>
                <a:noFill/>
                <a:tableStyleId>{89B876C5-B15F-415F-A78E-B4E078D57D81}</a:tableStyleId>
              </a:tblPr>
              <a:tblGrid>
                <a:gridCol w="917400"/>
                <a:gridCol w="983050"/>
                <a:gridCol w="1245725"/>
              </a:tblGrid>
              <a:tr h="242950">
                <a:tc gridSpan="2">
                  <a:txBody>
                    <a:bodyPr/>
                    <a:lstStyle/>
                    <a:p>
                      <a:pPr indent="0" lvl="0" marL="0" rtl="0" algn="ctr">
                        <a:spcBef>
                          <a:spcPts val="0"/>
                        </a:spcBef>
                        <a:spcAft>
                          <a:spcPts val="0"/>
                        </a:spcAft>
                        <a:buNone/>
                      </a:pPr>
                      <a:r>
                        <a:rPr lang="en"/>
                        <a:t>input</a:t>
                      </a:r>
                      <a:endParaRPr/>
                    </a:p>
                  </a:txBody>
                  <a:tcPr marT="91425" marB="91425" marR="91425" marL="91425">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tcPr>
                </a:tc>
                <a:tc hMerge="1"/>
                <a:tc>
                  <a:txBody>
                    <a:bodyPr/>
                    <a:lstStyle/>
                    <a:p>
                      <a:pPr indent="0" lvl="0" marL="0" rtl="0" algn="ctr">
                        <a:spcBef>
                          <a:spcPts val="0"/>
                        </a:spcBef>
                        <a:spcAft>
                          <a:spcPts val="0"/>
                        </a:spcAft>
                        <a:buNone/>
                      </a:pPr>
                      <a:r>
                        <a:rPr lang="en"/>
                        <a:t>output</a:t>
                      </a:r>
                      <a:endParaRPr/>
                    </a:p>
                  </a:txBody>
                  <a:tcPr marT="91425" marB="91425" marR="91425" marL="91425">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tcPr>
                </a:tc>
              </a:tr>
              <a:tr h="242950">
                <a:tc>
                  <a:txBody>
                    <a:bodyPr/>
                    <a:lstStyle/>
                    <a:p>
                      <a:pPr indent="0" lvl="0" marL="0" rtl="0" algn="ctr">
                        <a:spcBef>
                          <a:spcPts val="0"/>
                        </a:spcBef>
                        <a:spcAft>
                          <a:spcPts val="0"/>
                        </a:spcAft>
                        <a:buNone/>
                      </a:pPr>
                      <a:r>
                        <a:rPr b="1" lang="en"/>
                        <a:t>A</a:t>
                      </a:r>
                      <a:endParaRPr b="1"/>
                    </a:p>
                  </a:txBody>
                  <a:tcPr marT="91425" marB="91425" marR="91425" marL="91425">
                    <a:lnB cap="flat" cmpd="sng" w="9525">
                      <a:solidFill>
                        <a:srgbClr val="9E9E9E"/>
                      </a:solidFill>
                      <a:prstDash val="solid"/>
                      <a:round/>
                      <a:headEnd len="sm" w="sm" type="none"/>
                      <a:tailEnd len="sm" w="sm" type="none"/>
                    </a:lnB>
                  </a:tcPr>
                </a:tc>
                <a:tc>
                  <a:txBody>
                    <a:bodyPr/>
                    <a:lstStyle/>
                    <a:p>
                      <a:pPr indent="0" lvl="0" marL="0" rtl="0" algn="ctr">
                        <a:spcBef>
                          <a:spcPts val="0"/>
                        </a:spcBef>
                        <a:spcAft>
                          <a:spcPts val="0"/>
                        </a:spcAft>
                        <a:buNone/>
                      </a:pPr>
                      <a:r>
                        <a:rPr b="1" lang="en"/>
                        <a:t>B</a:t>
                      </a:r>
                      <a:endParaRPr b="1"/>
                    </a:p>
                  </a:txBody>
                  <a:tcPr marT="91425" marB="91425" marR="91425" marL="91425">
                    <a:lnB cap="flat" cmpd="sng" w="9525">
                      <a:solidFill>
                        <a:srgbClr val="9E9E9E"/>
                      </a:solidFill>
                      <a:prstDash val="solid"/>
                      <a:round/>
                      <a:headEnd len="sm" w="sm" type="none"/>
                      <a:tailEnd len="sm" w="sm" type="none"/>
                    </a:lnB>
                  </a:tcPr>
                </a:tc>
                <a:tc>
                  <a:txBody>
                    <a:bodyPr/>
                    <a:lstStyle/>
                    <a:p>
                      <a:pPr indent="0" lvl="0" marL="0" rtl="0" algn="ctr">
                        <a:spcBef>
                          <a:spcPts val="0"/>
                        </a:spcBef>
                        <a:spcAft>
                          <a:spcPts val="0"/>
                        </a:spcAft>
                        <a:buNone/>
                      </a:pPr>
                      <a:r>
                        <a:rPr b="1" lang="en"/>
                        <a:t>A XOR B</a:t>
                      </a:r>
                      <a:endParaRPr b="1"/>
                    </a:p>
                  </a:txBody>
                  <a:tcPr marT="91425" marB="91425" marR="91425" marL="91425"/>
                </a:tc>
              </a:tr>
              <a:tr h="242950">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bl>
          </a:graphicData>
        </a:graphic>
      </p:graphicFrame>
      <p:sp>
        <p:nvSpPr>
          <p:cNvPr id="414" name="Google Shape;414;p44"/>
          <p:cNvSpPr txBox="1"/>
          <p:nvPr/>
        </p:nvSpPr>
        <p:spPr>
          <a:xfrm>
            <a:off x="2495225" y="4362249"/>
            <a:ext cx="6667500" cy="831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Clr>
                <a:schemeClr val="dk1"/>
              </a:buClr>
              <a:buSzPts val="1100"/>
              <a:buFont typeface="Arial"/>
              <a:buNone/>
            </a:pPr>
            <a:r>
              <a:t/>
            </a:r>
            <a:endParaRPr>
              <a:solidFill>
                <a:schemeClr val="dk1"/>
              </a:solidFill>
            </a:endParaRPr>
          </a:p>
          <a:p>
            <a:pPr indent="0" lvl="0" marL="0" rtl="0" algn="l">
              <a:spcBef>
                <a:spcPts val="0"/>
              </a:spcBef>
              <a:spcAft>
                <a:spcPts val="0"/>
              </a:spcAft>
              <a:buClr>
                <a:schemeClr val="dk1"/>
              </a:buClr>
              <a:buSzPts val="1100"/>
              <a:buFont typeface="Arial"/>
              <a:buNone/>
            </a:pPr>
            <a:r>
              <a:rPr lang="en">
                <a:solidFill>
                  <a:schemeClr val="dk1"/>
                </a:solidFill>
              </a:rPr>
              <a:t>e.g. The two-way light is off if the switches are the same and on if they are the same.</a:t>
            </a:r>
            <a:endParaRPr/>
          </a:p>
        </p:txBody>
      </p:sp>
      <p:sp>
        <p:nvSpPr>
          <p:cNvPr id="415" name="Google Shape;415;p44"/>
          <p:cNvSpPr txBox="1"/>
          <p:nvPr/>
        </p:nvSpPr>
        <p:spPr>
          <a:xfrm>
            <a:off x="2246244" y="867300"/>
            <a:ext cx="6909000" cy="612900"/>
          </a:xfrm>
          <a:prstGeom prst="rect">
            <a:avLst/>
          </a:prstGeom>
          <a:solidFill>
            <a:srgbClr val="EEEEEE"/>
          </a:solidFill>
          <a:ln>
            <a:noFill/>
          </a:ln>
        </p:spPr>
        <p:txBody>
          <a:bodyPr anchorCtr="0" anchor="t" bIns="91425" lIns="91425" spcFirstLastPara="1" rIns="91425" wrap="square" tIns="91425">
            <a:normAutofit/>
          </a:bodyPr>
          <a:lstStyle/>
          <a:p>
            <a:pPr indent="0" lvl="0" marL="0" rtl="0" algn="ctr">
              <a:spcBef>
                <a:spcPts val="1000"/>
              </a:spcBef>
              <a:spcAft>
                <a:spcPts val="0"/>
              </a:spcAft>
              <a:buSzPts val="1100"/>
              <a:buNone/>
            </a:pPr>
            <a:r>
              <a:rPr lang="en" sz="2400">
                <a:solidFill>
                  <a:srgbClr val="0A0A0A"/>
                </a:solidFill>
                <a:latin typeface="Roboto"/>
                <a:ea typeface="Roboto"/>
                <a:cs typeface="Roboto"/>
                <a:sym typeface="Roboto"/>
              </a:rPr>
              <a:t>(exclusive or: </a:t>
            </a:r>
            <a:r>
              <a:rPr lang="en" sz="2400">
                <a:solidFill>
                  <a:srgbClr val="0A0A0A"/>
                </a:solidFill>
                <a:latin typeface="Roboto"/>
                <a:ea typeface="Roboto"/>
                <a:cs typeface="Roboto"/>
                <a:sym typeface="Roboto"/>
              </a:rPr>
              <a:t>^</a:t>
            </a:r>
            <a:r>
              <a:rPr lang="en" sz="2400">
                <a:solidFill>
                  <a:srgbClr val="0A0A0A"/>
                </a:solidFill>
                <a:latin typeface="Roboto"/>
                <a:ea typeface="Roboto"/>
                <a:cs typeface="Roboto"/>
                <a:sym typeface="Roboto"/>
              </a:rPr>
              <a:t>)</a:t>
            </a:r>
            <a:endParaRPr sz="2400">
              <a:solidFill>
                <a:srgbClr val="595959"/>
              </a:solidFill>
              <a:latin typeface="Roboto"/>
              <a:ea typeface="Roboto"/>
              <a:cs typeface="Roboto"/>
              <a:sym typeface="Roboto"/>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9" name="Shape 419"/>
        <p:cNvGrpSpPr/>
        <p:nvPr/>
      </p:nvGrpSpPr>
      <p:grpSpPr>
        <a:xfrm>
          <a:off x="0" y="0"/>
          <a:ext cx="0" cy="0"/>
          <a:chOff x="0" y="0"/>
          <a:chExt cx="0" cy="0"/>
        </a:xfrm>
      </p:grpSpPr>
      <p:sp>
        <p:nvSpPr>
          <p:cNvPr id="420" name="Google Shape;420;p45"/>
          <p:cNvSpPr/>
          <p:nvPr/>
        </p:nvSpPr>
        <p:spPr>
          <a:xfrm>
            <a:off x="0" y="0"/>
            <a:ext cx="2235300" cy="5143500"/>
          </a:xfrm>
          <a:prstGeom prst="rect">
            <a:avLst/>
          </a:prstGeom>
          <a:solidFill>
            <a:srgbClr val="000000"/>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421" name="Google Shape;421;p45"/>
          <p:cNvSpPr txBox="1"/>
          <p:nvPr/>
        </p:nvSpPr>
        <p:spPr>
          <a:xfrm>
            <a:off x="2265225" y="0"/>
            <a:ext cx="6879000" cy="650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800"/>
              </a:spcBef>
              <a:spcAft>
                <a:spcPts val="400"/>
              </a:spcAft>
              <a:buNone/>
            </a:pPr>
            <a:r>
              <a:rPr lang="en" sz="3200">
                <a:solidFill>
                  <a:srgbClr val="000000"/>
                </a:solidFill>
                <a:latin typeface="Roboto"/>
                <a:ea typeface="Roboto"/>
                <a:cs typeface="Roboto"/>
                <a:sym typeface="Roboto"/>
              </a:rPr>
              <a:t>Next Time</a:t>
            </a:r>
            <a:endParaRPr sz="3200">
              <a:solidFill>
                <a:srgbClr val="000000"/>
              </a:solidFill>
              <a:latin typeface="Roboto"/>
              <a:ea typeface="Roboto"/>
              <a:cs typeface="Roboto"/>
              <a:sym typeface="Roboto"/>
            </a:endParaRPr>
          </a:p>
        </p:txBody>
      </p:sp>
      <p:sp>
        <p:nvSpPr>
          <p:cNvPr id="422" name="Google Shape;422;p45"/>
          <p:cNvSpPr txBox="1"/>
          <p:nvPr/>
        </p:nvSpPr>
        <p:spPr>
          <a:xfrm>
            <a:off x="2369700" y="1469199"/>
            <a:ext cx="6774300" cy="4617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1200"/>
              </a:spcAft>
              <a:buClr>
                <a:schemeClr val="dk1"/>
              </a:buClr>
              <a:buSzPts val="1100"/>
              <a:buFont typeface="Arial"/>
              <a:buNone/>
            </a:pPr>
            <a:r>
              <a:rPr b="1" lang="en" sz="1800">
                <a:solidFill>
                  <a:schemeClr val="dk1"/>
                </a:solidFill>
              </a:rPr>
              <a:t>XOR is true when the inputs disagree.</a:t>
            </a:r>
            <a:endParaRPr sz="1800">
              <a:latin typeface="Roboto"/>
              <a:ea typeface="Roboto"/>
              <a:cs typeface="Roboto"/>
              <a:sym typeface="Roboto"/>
            </a:endParaRPr>
          </a:p>
        </p:txBody>
      </p:sp>
      <p:pic>
        <p:nvPicPr>
          <p:cNvPr id="423" name="Google Shape;423;p45" title="hpa-logo-red.png"/>
          <p:cNvPicPr preferRelativeResize="0"/>
          <p:nvPr/>
        </p:nvPicPr>
        <p:blipFill>
          <a:blip r:embed="rId3">
            <a:alphaModFix/>
          </a:blip>
          <a:stretch>
            <a:fillRect/>
          </a:stretch>
        </p:blipFill>
        <p:spPr>
          <a:xfrm>
            <a:off x="0" y="0"/>
            <a:ext cx="2192614" cy="867301"/>
          </a:xfrm>
          <a:prstGeom prst="rect">
            <a:avLst/>
          </a:prstGeom>
          <a:noFill/>
          <a:ln>
            <a:noFill/>
          </a:ln>
        </p:spPr>
      </p:pic>
      <p:sp>
        <p:nvSpPr>
          <p:cNvPr id="424" name="Google Shape;424;p45"/>
          <p:cNvSpPr txBox="1"/>
          <p:nvPr/>
        </p:nvSpPr>
        <p:spPr>
          <a:xfrm>
            <a:off x="2253719" y="0"/>
            <a:ext cx="6909000" cy="867300"/>
          </a:xfrm>
          <a:prstGeom prst="rect">
            <a:avLst/>
          </a:prstGeom>
          <a:solidFill>
            <a:srgbClr val="EEEEEE"/>
          </a:solidFill>
          <a:ln>
            <a:noFill/>
          </a:ln>
        </p:spPr>
        <p:txBody>
          <a:bodyPr anchorCtr="0" anchor="b" bIns="91425" lIns="91425" spcFirstLastPara="1" rIns="91425" wrap="square" tIns="91425">
            <a:noAutofit/>
          </a:bodyPr>
          <a:lstStyle/>
          <a:p>
            <a:pPr indent="0" lvl="0" marL="0" rtl="0" algn="ctr">
              <a:spcBef>
                <a:spcPts val="1000"/>
              </a:spcBef>
              <a:spcAft>
                <a:spcPts val="0"/>
              </a:spcAft>
              <a:buNone/>
            </a:pPr>
            <a:r>
              <a:rPr lang="en" sz="3200">
                <a:latin typeface="Roboto"/>
                <a:ea typeface="Roboto"/>
                <a:cs typeface="Roboto"/>
                <a:sym typeface="Roboto"/>
              </a:rPr>
              <a:t>Operator: </a:t>
            </a:r>
            <a:r>
              <a:rPr b="1" lang="en" sz="3200">
                <a:latin typeface="Roboto"/>
                <a:ea typeface="Roboto"/>
                <a:cs typeface="Roboto"/>
                <a:sym typeface="Roboto"/>
              </a:rPr>
              <a:t>XOR</a:t>
            </a:r>
            <a:endParaRPr sz="3200">
              <a:solidFill>
                <a:srgbClr val="000000"/>
              </a:solidFill>
              <a:latin typeface="Roboto"/>
              <a:ea typeface="Roboto"/>
              <a:cs typeface="Roboto"/>
              <a:sym typeface="Roboto"/>
            </a:endParaRPr>
          </a:p>
        </p:txBody>
      </p:sp>
      <p:graphicFrame>
        <p:nvGraphicFramePr>
          <p:cNvPr id="425" name="Google Shape;425;p45"/>
          <p:cNvGraphicFramePr/>
          <p:nvPr/>
        </p:nvGraphicFramePr>
        <p:xfrm>
          <a:off x="3754025" y="1985049"/>
          <a:ext cx="3000000" cy="3000000"/>
        </p:xfrm>
        <a:graphic>
          <a:graphicData uri="http://schemas.openxmlformats.org/drawingml/2006/table">
            <a:tbl>
              <a:tblPr>
                <a:noFill/>
                <a:tableStyleId>{89B876C5-B15F-415F-A78E-B4E078D57D81}</a:tableStyleId>
              </a:tblPr>
              <a:tblGrid>
                <a:gridCol w="917400"/>
                <a:gridCol w="983050"/>
                <a:gridCol w="1245725"/>
              </a:tblGrid>
              <a:tr h="242950">
                <a:tc gridSpan="2">
                  <a:txBody>
                    <a:bodyPr/>
                    <a:lstStyle/>
                    <a:p>
                      <a:pPr indent="0" lvl="0" marL="0" rtl="0" algn="ctr">
                        <a:spcBef>
                          <a:spcPts val="0"/>
                        </a:spcBef>
                        <a:spcAft>
                          <a:spcPts val="0"/>
                        </a:spcAft>
                        <a:buNone/>
                      </a:pPr>
                      <a:r>
                        <a:rPr lang="en"/>
                        <a:t>input</a:t>
                      </a:r>
                      <a:endParaRPr/>
                    </a:p>
                  </a:txBody>
                  <a:tcPr marT="91425" marB="91425" marR="91425" marL="91425">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tcPr>
                </a:tc>
                <a:tc hMerge="1"/>
                <a:tc>
                  <a:txBody>
                    <a:bodyPr/>
                    <a:lstStyle/>
                    <a:p>
                      <a:pPr indent="0" lvl="0" marL="0" rtl="0" algn="ctr">
                        <a:spcBef>
                          <a:spcPts val="0"/>
                        </a:spcBef>
                        <a:spcAft>
                          <a:spcPts val="0"/>
                        </a:spcAft>
                        <a:buNone/>
                      </a:pPr>
                      <a:r>
                        <a:rPr lang="en"/>
                        <a:t>output</a:t>
                      </a:r>
                      <a:endParaRPr/>
                    </a:p>
                  </a:txBody>
                  <a:tcPr marT="91425" marB="91425" marR="91425" marL="91425">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tcPr>
                </a:tc>
              </a:tr>
              <a:tr h="242950">
                <a:tc>
                  <a:txBody>
                    <a:bodyPr/>
                    <a:lstStyle/>
                    <a:p>
                      <a:pPr indent="0" lvl="0" marL="0" rtl="0" algn="ctr">
                        <a:spcBef>
                          <a:spcPts val="0"/>
                        </a:spcBef>
                        <a:spcAft>
                          <a:spcPts val="0"/>
                        </a:spcAft>
                        <a:buNone/>
                      </a:pPr>
                      <a:r>
                        <a:rPr b="1" lang="en"/>
                        <a:t>A</a:t>
                      </a:r>
                      <a:endParaRPr b="1"/>
                    </a:p>
                  </a:txBody>
                  <a:tcPr marT="91425" marB="91425" marR="91425" marL="91425">
                    <a:lnB cap="flat" cmpd="sng" w="9525">
                      <a:solidFill>
                        <a:srgbClr val="9E9E9E"/>
                      </a:solidFill>
                      <a:prstDash val="solid"/>
                      <a:round/>
                      <a:headEnd len="sm" w="sm" type="none"/>
                      <a:tailEnd len="sm" w="sm" type="none"/>
                    </a:lnB>
                  </a:tcPr>
                </a:tc>
                <a:tc>
                  <a:txBody>
                    <a:bodyPr/>
                    <a:lstStyle/>
                    <a:p>
                      <a:pPr indent="0" lvl="0" marL="0" rtl="0" algn="ctr">
                        <a:spcBef>
                          <a:spcPts val="0"/>
                        </a:spcBef>
                        <a:spcAft>
                          <a:spcPts val="0"/>
                        </a:spcAft>
                        <a:buNone/>
                      </a:pPr>
                      <a:r>
                        <a:rPr b="1" lang="en"/>
                        <a:t>B</a:t>
                      </a:r>
                      <a:endParaRPr b="1"/>
                    </a:p>
                  </a:txBody>
                  <a:tcPr marT="91425" marB="91425" marR="91425" marL="91425">
                    <a:lnB cap="flat" cmpd="sng" w="9525">
                      <a:solidFill>
                        <a:srgbClr val="9E9E9E"/>
                      </a:solidFill>
                      <a:prstDash val="solid"/>
                      <a:round/>
                      <a:headEnd len="sm" w="sm" type="none"/>
                      <a:tailEnd len="sm" w="sm" type="none"/>
                    </a:lnB>
                  </a:tcPr>
                </a:tc>
                <a:tc>
                  <a:txBody>
                    <a:bodyPr/>
                    <a:lstStyle/>
                    <a:p>
                      <a:pPr indent="0" lvl="0" marL="0" rtl="0" algn="ctr">
                        <a:spcBef>
                          <a:spcPts val="0"/>
                        </a:spcBef>
                        <a:spcAft>
                          <a:spcPts val="0"/>
                        </a:spcAft>
                        <a:buNone/>
                      </a:pPr>
                      <a:r>
                        <a:rPr b="1" lang="en"/>
                        <a:t>A XOR B</a:t>
                      </a:r>
                      <a:endParaRPr b="1"/>
                    </a:p>
                  </a:txBody>
                  <a:tcPr marT="91425" marB="91425" marR="91425" marL="91425"/>
                </a:tc>
              </a:tr>
              <a:tr h="242950">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bl>
          </a:graphicData>
        </a:graphic>
      </p:graphicFrame>
      <p:sp>
        <p:nvSpPr>
          <p:cNvPr id="426" name="Google Shape;426;p45"/>
          <p:cNvSpPr txBox="1"/>
          <p:nvPr/>
        </p:nvSpPr>
        <p:spPr>
          <a:xfrm>
            <a:off x="2495225" y="4362249"/>
            <a:ext cx="6667500" cy="831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Clr>
                <a:schemeClr val="dk1"/>
              </a:buClr>
              <a:buSzPts val="1100"/>
              <a:buFont typeface="Arial"/>
              <a:buNone/>
            </a:pPr>
            <a:r>
              <a:t/>
            </a:r>
            <a:endParaRPr>
              <a:solidFill>
                <a:schemeClr val="dk1"/>
              </a:solidFill>
            </a:endParaRPr>
          </a:p>
          <a:p>
            <a:pPr indent="0" lvl="0" marL="0" rtl="0" algn="l">
              <a:spcBef>
                <a:spcPts val="0"/>
              </a:spcBef>
              <a:spcAft>
                <a:spcPts val="0"/>
              </a:spcAft>
              <a:buClr>
                <a:schemeClr val="dk1"/>
              </a:buClr>
              <a:buSzPts val="1100"/>
              <a:buFont typeface="Arial"/>
              <a:buNone/>
            </a:pPr>
            <a:r>
              <a:rPr lang="en">
                <a:solidFill>
                  <a:schemeClr val="dk1"/>
                </a:solidFill>
              </a:rPr>
              <a:t>e.g. The two-way light is off if the switches are the same and on if they are the same.</a:t>
            </a:r>
            <a:endParaRPr/>
          </a:p>
        </p:txBody>
      </p:sp>
      <p:sp>
        <p:nvSpPr>
          <p:cNvPr id="427" name="Google Shape;427;p45"/>
          <p:cNvSpPr txBox="1"/>
          <p:nvPr/>
        </p:nvSpPr>
        <p:spPr>
          <a:xfrm>
            <a:off x="2246244" y="867300"/>
            <a:ext cx="6909000" cy="612900"/>
          </a:xfrm>
          <a:prstGeom prst="rect">
            <a:avLst/>
          </a:prstGeom>
          <a:solidFill>
            <a:srgbClr val="EEEEEE"/>
          </a:solidFill>
          <a:ln>
            <a:noFill/>
          </a:ln>
        </p:spPr>
        <p:txBody>
          <a:bodyPr anchorCtr="0" anchor="t" bIns="91425" lIns="91425" spcFirstLastPara="1" rIns="91425" wrap="square" tIns="91425">
            <a:normAutofit/>
          </a:bodyPr>
          <a:lstStyle/>
          <a:p>
            <a:pPr indent="0" lvl="0" marL="0" rtl="0" algn="ctr">
              <a:spcBef>
                <a:spcPts val="1000"/>
              </a:spcBef>
              <a:spcAft>
                <a:spcPts val="0"/>
              </a:spcAft>
              <a:buSzPts val="1100"/>
              <a:buNone/>
            </a:pPr>
            <a:r>
              <a:rPr lang="en" sz="2400">
                <a:solidFill>
                  <a:srgbClr val="0A0A0A"/>
                </a:solidFill>
                <a:latin typeface="Roboto"/>
                <a:ea typeface="Roboto"/>
                <a:cs typeface="Roboto"/>
                <a:sym typeface="Roboto"/>
              </a:rPr>
              <a:t>(exclusive or: ^)</a:t>
            </a:r>
            <a:endParaRPr sz="2400">
              <a:solidFill>
                <a:srgbClr val="595959"/>
              </a:solidFill>
              <a:latin typeface="Roboto"/>
              <a:ea typeface="Roboto"/>
              <a:cs typeface="Roboto"/>
              <a:sym typeface="Roboto"/>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1" name="Shape 431"/>
        <p:cNvGrpSpPr/>
        <p:nvPr/>
      </p:nvGrpSpPr>
      <p:grpSpPr>
        <a:xfrm>
          <a:off x="0" y="0"/>
          <a:ext cx="0" cy="0"/>
          <a:chOff x="0" y="0"/>
          <a:chExt cx="0" cy="0"/>
        </a:xfrm>
      </p:grpSpPr>
      <p:sp>
        <p:nvSpPr>
          <p:cNvPr id="432" name="Google Shape;432;p46"/>
          <p:cNvSpPr/>
          <p:nvPr/>
        </p:nvSpPr>
        <p:spPr>
          <a:xfrm>
            <a:off x="0" y="0"/>
            <a:ext cx="2235300" cy="5143500"/>
          </a:xfrm>
          <a:prstGeom prst="rect">
            <a:avLst/>
          </a:prstGeom>
          <a:solidFill>
            <a:srgbClr val="000000"/>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433" name="Google Shape;433;p46"/>
          <p:cNvSpPr txBox="1"/>
          <p:nvPr/>
        </p:nvSpPr>
        <p:spPr>
          <a:xfrm>
            <a:off x="2265225" y="0"/>
            <a:ext cx="6879000" cy="650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800"/>
              </a:spcBef>
              <a:spcAft>
                <a:spcPts val="400"/>
              </a:spcAft>
              <a:buNone/>
            </a:pPr>
            <a:r>
              <a:rPr lang="en" sz="3200">
                <a:solidFill>
                  <a:srgbClr val="000000"/>
                </a:solidFill>
                <a:latin typeface="Roboto"/>
                <a:ea typeface="Roboto"/>
                <a:cs typeface="Roboto"/>
                <a:sym typeface="Roboto"/>
              </a:rPr>
              <a:t>Next Time</a:t>
            </a:r>
            <a:endParaRPr sz="3200">
              <a:solidFill>
                <a:srgbClr val="000000"/>
              </a:solidFill>
              <a:latin typeface="Roboto"/>
              <a:ea typeface="Roboto"/>
              <a:cs typeface="Roboto"/>
              <a:sym typeface="Roboto"/>
            </a:endParaRPr>
          </a:p>
        </p:txBody>
      </p:sp>
      <p:sp>
        <p:nvSpPr>
          <p:cNvPr id="434" name="Google Shape;434;p46"/>
          <p:cNvSpPr txBox="1"/>
          <p:nvPr/>
        </p:nvSpPr>
        <p:spPr>
          <a:xfrm>
            <a:off x="2369700" y="1469199"/>
            <a:ext cx="6774300" cy="4617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1200"/>
              </a:spcAft>
              <a:buClr>
                <a:schemeClr val="dk1"/>
              </a:buClr>
              <a:buSzPts val="1100"/>
              <a:buFont typeface="Arial"/>
              <a:buNone/>
            </a:pPr>
            <a:r>
              <a:rPr b="1" lang="en" sz="1800">
                <a:solidFill>
                  <a:schemeClr val="dk1"/>
                </a:solidFill>
              </a:rPr>
              <a:t>XOR is true when the inputs disagree.</a:t>
            </a:r>
            <a:endParaRPr sz="1800">
              <a:latin typeface="Roboto"/>
              <a:ea typeface="Roboto"/>
              <a:cs typeface="Roboto"/>
              <a:sym typeface="Roboto"/>
            </a:endParaRPr>
          </a:p>
        </p:txBody>
      </p:sp>
      <p:pic>
        <p:nvPicPr>
          <p:cNvPr id="435" name="Google Shape;435;p46" title="hpa-logo-red.png"/>
          <p:cNvPicPr preferRelativeResize="0"/>
          <p:nvPr/>
        </p:nvPicPr>
        <p:blipFill>
          <a:blip r:embed="rId3">
            <a:alphaModFix/>
          </a:blip>
          <a:stretch>
            <a:fillRect/>
          </a:stretch>
        </p:blipFill>
        <p:spPr>
          <a:xfrm>
            <a:off x="0" y="0"/>
            <a:ext cx="2192614" cy="867301"/>
          </a:xfrm>
          <a:prstGeom prst="rect">
            <a:avLst/>
          </a:prstGeom>
          <a:noFill/>
          <a:ln>
            <a:noFill/>
          </a:ln>
        </p:spPr>
      </p:pic>
      <p:sp>
        <p:nvSpPr>
          <p:cNvPr id="436" name="Google Shape;436;p46"/>
          <p:cNvSpPr txBox="1"/>
          <p:nvPr/>
        </p:nvSpPr>
        <p:spPr>
          <a:xfrm>
            <a:off x="2253719" y="0"/>
            <a:ext cx="6909000" cy="867300"/>
          </a:xfrm>
          <a:prstGeom prst="rect">
            <a:avLst/>
          </a:prstGeom>
          <a:solidFill>
            <a:srgbClr val="EEEEEE"/>
          </a:solidFill>
          <a:ln>
            <a:noFill/>
          </a:ln>
        </p:spPr>
        <p:txBody>
          <a:bodyPr anchorCtr="0" anchor="b" bIns="91425" lIns="91425" spcFirstLastPara="1" rIns="91425" wrap="square" tIns="91425">
            <a:noAutofit/>
          </a:bodyPr>
          <a:lstStyle/>
          <a:p>
            <a:pPr indent="0" lvl="0" marL="0" rtl="0" algn="ctr">
              <a:spcBef>
                <a:spcPts val="1000"/>
              </a:spcBef>
              <a:spcAft>
                <a:spcPts val="0"/>
              </a:spcAft>
              <a:buNone/>
            </a:pPr>
            <a:r>
              <a:rPr lang="en" sz="3200">
                <a:latin typeface="Roboto"/>
                <a:ea typeface="Roboto"/>
                <a:cs typeface="Roboto"/>
                <a:sym typeface="Roboto"/>
              </a:rPr>
              <a:t>Operator: </a:t>
            </a:r>
            <a:r>
              <a:rPr b="1" lang="en" sz="3200">
                <a:latin typeface="Roboto"/>
                <a:ea typeface="Roboto"/>
                <a:cs typeface="Roboto"/>
                <a:sym typeface="Roboto"/>
              </a:rPr>
              <a:t>XOR</a:t>
            </a:r>
            <a:endParaRPr sz="3200">
              <a:solidFill>
                <a:srgbClr val="000000"/>
              </a:solidFill>
              <a:latin typeface="Roboto"/>
              <a:ea typeface="Roboto"/>
              <a:cs typeface="Roboto"/>
              <a:sym typeface="Roboto"/>
            </a:endParaRPr>
          </a:p>
        </p:txBody>
      </p:sp>
      <p:graphicFrame>
        <p:nvGraphicFramePr>
          <p:cNvPr id="437" name="Google Shape;437;p46"/>
          <p:cNvGraphicFramePr/>
          <p:nvPr/>
        </p:nvGraphicFramePr>
        <p:xfrm>
          <a:off x="3754025" y="1985049"/>
          <a:ext cx="3000000" cy="3000000"/>
        </p:xfrm>
        <a:graphic>
          <a:graphicData uri="http://schemas.openxmlformats.org/drawingml/2006/table">
            <a:tbl>
              <a:tblPr>
                <a:noFill/>
                <a:tableStyleId>{89B876C5-B15F-415F-A78E-B4E078D57D81}</a:tableStyleId>
              </a:tblPr>
              <a:tblGrid>
                <a:gridCol w="917400"/>
                <a:gridCol w="983050"/>
                <a:gridCol w="1245725"/>
              </a:tblGrid>
              <a:tr h="242950">
                <a:tc gridSpan="2">
                  <a:txBody>
                    <a:bodyPr/>
                    <a:lstStyle/>
                    <a:p>
                      <a:pPr indent="0" lvl="0" marL="0" rtl="0" algn="ctr">
                        <a:spcBef>
                          <a:spcPts val="0"/>
                        </a:spcBef>
                        <a:spcAft>
                          <a:spcPts val="0"/>
                        </a:spcAft>
                        <a:buNone/>
                      </a:pPr>
                      <a:r>
                        <a:rPr lang="en"/>
                        <a:t>input</a:t>
                      </a:r>
                      <a:endParaRPr/>
                    </a:p>
                  </a:txBody>
                  <a:tcPr marT="91425" marB="91425" marR="91425" marL="91425">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tcPr>
                </a:tc>
                <a:tc hMerge="1"/>
                <a:tc>
                  <a:txBody>
                    <a:bodyPr/>
                    <a:lstStyle/>
                    <a:p>
                      <a:pPr indent="0" lvl="0" marL="0" rtl="0" algn="ctr">
                        <a:spcBef>
                          <a:spcPts val="0"/>
                        </a:spcBef>
                        <a:spcAft>
                          <a:spcPts val="0"/>
                        </a:spcAft>
                        <a:buNone/>
                      </a:pPr>
                      <a:r>
                        <a:rPr lang="en"/>
                        <a:t>output</a:t>
                      </a:r>
                      <a:endParaRPr/>
                    </a:p>
                  </a:txBody>
                  <a:tcPr marT="91425" marB="91425" marR="91425" marL="91425">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tcPr>
                </a:tc>
              </a:tr>
              <a:tr h="242950">
                <a:tc>
                  <a:txBody>
                    <a:bodyPr/>
                    <a:lstStyle/>
                    <a:p>
                      <a:pPr indent="0" lvl="0" marL="0" rtl="0" algn="ctr">
                        <a:spcBef>
                          <a:spcPts val="0"/>
                        </a:spcBef>
                        <a:spcAft>
                          <a:spcPts val="0"/>
                        </a:spcAft>
                        <a:buNone/>
                      </a:pPr>
                      <a:r>
                        <a:rPr b="1" lang="en"/>
                        <a:t>A</a:t>
                      </a:r>
                      <a:endParaRPr b="1"/>
                    </a:p>
                  </a:txBody>
                  <a:tcPr marT="91425" marB="91425" marR="91425" marL="91425">
                    <a:lnB cap="flat" cmpd="sng" w="9525">
                      <a:solidFill>
                        <a:srgbClr val="9E9E9E"/>
                      </a:solidFill>
                      <a:prstDash val="solid"/>
                      <a:round/>
                      <a:headEnd len="sm" w="sm" type="none"/>
                      <a:tailEnd len="sm" w="sm" type="none"/>
                    </a:lnB>
                  </a:tcPr>
                </a:tc>
                <a:tc>
                  <a:txBody>
                    <a:bodyPr/>
                    <a:lstStyle/>
                    <a:p>
                      <a:pPr indent="0" lvl="0" marL="0" rtl="0" algn="ctr">
                        <a:spcBef>
                          <a:spcPts val="0"/>
                        </a:spcBef>
                        <a:spcAft>
                          <a:spcPts val="0"/>
                        </a:spcAft>
                        <a:buNone/>
                      </a:pPr>
                      <a:r>
                        <a:rPr b="1" lang="en"/>
                        <a:t>B</a:t>
                      </a:r>
                      <a:endParaRPr b="1"/>
                    </a:p>
                  </a:txBody>
                  <a:tcPr marT="91425" marB="91425" marR="91425" marL="91425">
                    <a:lnB cap="flat" cmpd="sng" w="9525">
                      <a:solidFill>
                        <a:srgbClr val="9E9E9E"/>
                      </a:solidFill>
                      <a:prstDash val="solid"/>
                      <a:round/>
                      <a:headEnd len="sm" w="sm" type="none"/>
                      <a:tailEnd len="sm" w="sm" type="none"/>
                    </a:lnB>
                  </a:tcPr>
                </a:tc>
                <a:tc>
                  <a:txBody>
                    <a:bodyPr/>
                    <a:lstStyle/>
                    <a:p>
                      <a:pPr indent="0" lvl="0" marL="0" rtl="0" algn="ctr">
                        <a:spcBef>
                          <a:spcPts val="0"/>
                        </a:spcBef>
                        <a:spcAft>
                          <a:spcPts val="0"/>
                        </a:spcAft>
                        <a:buNone/>
                      </a:pPr>
                      <a:r>
                        <a:rPr b="1" lang="en"/>
                        <a:t>A XOR B</a:t>
                      </a:r>
                      <a:endParaRPr b="1"/>
                    </a:p>
                  </a:txBody>
                  <a:tcPr marT="91425" marB="91425" marR="91425" marL="91425"/>
                </a:tc>
              </a:tr>
              <a:tr h="242950">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bl>
          </a:graphicData>
        </a:graphic>
      </p:graphicFrame>
      <p:sp>
        <p:nvSpPr>
          <p:cNvPr id="438" name="Google Shape;438;p46"/>
          <p:cNvSpPr txBox="1"/>
          <p:nvPr/>
        </p:nvSpPr>
        <p:spPr>
          <a:xfrm>
            <a:off x="2495225" y="4362249"/>
            <a:ext cx="6667500" cy="831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Clr>
                <a:schemeClr val="dk1"/>
              </a:buClr>
              <a:buSzPts val="1100"/>
              <a:buFont typeface="Arial"/>
              <a:buNone/>
            </a:pPr>
            <a:r>
              <a:t/>
            </a:r>
            <a:endParaRPr>
              <a:solidFill>
                <a:schemeClr val="dk1"/>
              </a:solidFill>
            </a:endParaRPr>
          </a:p>
          <a:p>
            <a:pPr indent="0" lvl="0" marL="0" rtl="0" algn="l">
              <a:spcBef>
                <a:spcPts val="0"/>
              </a:spcBef>
              <a:spcAft>
                <a:spcPts val="0"/>
              </a:spcAft>
              <a:buClr>
                <a:schemeClr val="dk1"/>
              </a:buClr>
              <a:buSzPts val="1100"/>
              <a:buFont typeface="Arial"/>
              <a:buNone/>
            </a:pPr>
            <a:r>
              <a:rPr lang="en">
                <a:solidFill>
                  <a:schemeClr val="dk1"/>
                </a:solidFill>
              </a:rPr>
              <a:t>e.g. The two-way light is off if the switches are the same and on if they are the same.</a:t>
            </a:r>
            <a:endParaRPr/>
          </a:p>
        </p:txBody>
      </p:sp>
      <p:sp>
        <p:nvSpPr>
          <p:cNvPr id="439" name="Google Shape;439;p46"/>
          <p:cNvSpPr txBox="1"/>
          <p:nvPr/>
        </p:nvSpPr>
        <p:spPr>
          <a:xfrm>
            <a:off x="2246244" y="867300"/>
            <a:ext cx="6909000" cy="612900"/>
          </a:xfrm>
          <a:prstGeom prst="rect">
            <a:avLst/>
          </a:prstGeom>
          <a:solidFill>
            <a:srgbClr val="EEEEEE"/>
          </a:solidFill>
          <a:ln>
            <a:noFill/>
          </a:ln>
        </p:spPr>
        <p:txBody>
          <a:bodyPr anchorCtr="0" anchor="t" bIns="91425" lIns="91425" spcFirstLastPara="1" rIns="91425" wrap="square" tIns="91425">
            <a:normAutofit/>
          </a:bodyPr>
          <a:lstStyle/>
          <a:p>
            <a:pPr indent="0" lvl="0" marL="0" rtl="0" algn="ctr">
              <a:spcBef>
                <a:spcPts val="1000"/>
              </a:spcBef>
              <a:spcAft>
                <a:spcPts val="0"/>
              </a:spcAft>
              <a:buSzPts val="1100"/>
              <a:buNone/>
            </a:pPr>
            <a:r>
              <a:rPr lang="en" sz="2400">
                <a:solidFill>
                  <a:srgbClr val="0A0A0A"/>
                </a:solidFill>
                <a:latin typeface="Roboto"/>
                <a:ea typeface="Roboto"/>
                <a:cs typeface="Roboto"/>
                <a:sym typeface="Roboto"/>
              </a:rPr>
              <a:t>(exclusive or: ^)</a:t>
            </a:r>
            <a:endParaRPr sz="2400">
              <a:solidFill>
                <a:srgbClr val="595959"/>
              </a:solidFill>
              <a:latin typeface="Roboto"/>
              <a:ea typeface="Roboto"/>
              <a:cs typeface="Roboto"/>
              <a:sym typeface="Roboto"/>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3" name="Shape 443"/>
        <p:cNvGrpSpPr/>
        <p:nvPr/>
      </p:nvGrpSpPr>
      <p:grpSpPr>
        <a:xfrm>
          <a:off x="0" y="0"/>
          <a:ext cx="0" cy="0"/>
          <a:chOff x="0" y="0"/>
          <a:chExt cx="0" cy="0"/>
        </a:xfrm>
      </p:grpSpPr>
      <p:sp>
        <p:nvSpPr>
          <p:cNvPr id="444" name="Google Shape;444;p47"/>
          <p:cNvSpPr/>
          <p:nvPr/>
        </p:nvSpPr>
        <p:spPr>
          <a:xfrm>
            <a:off x="0" y="0"/>
            <a:ext cx="2235300" cy="5143500"/>
          </a:xfrm>
          <a:prstGeom prst="rect">
            <a:avLst/>
          </a:prstGeom>
          <a:solidFill>
            <a:srgbClr val="000000"/>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445" name="Google Shape;445;p47"/>
          <p:cNvSpPr txBox="1"/>
          <p:nvPr/>
        </p:nvSpPr>
        <p:spPr>
          <a:xfrm>
            <a:off x="2265225" y="0"/>
            <a:ext cx="6879000" cy="650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800"/>
              </a:spcBef>
              <a:spcAft>
                <a:spcPts val="400"/>
              </a:spcAft>
              <a:buNone/>
            </a:pPr>
            <a:r>
              <a:rPr lang="en" sz="3200">
                <a:solidFill>
                  <a:srgbClr val="000000"/>
                </a:solidFill>
                <a:latin typeface="Roboto"/>
                <a:ea typeface="Roboto"/>
                <a:cs typeface="Roboto"/>
                <a:sym typeface="Roboto"/>
              </a:rPr>
              <a:t>Next Time</a:t>
            </a:r>
            <a:endParaRPr sz="3200">
              <a:solidFill>
                <a:srgbClr val="000000"/>
              </a:solidFill>
              <a:latin typeface="Roboto"/>
              <a:ea typeface="Roboto"/>
              <a:cs typeface="Roboto"/>
              <a:sym typeface="Roboto"/>
            </a:endParaRPr>
          </a:p>
        </p:txBody>
      </p:sp>
      <p:sp>
        <p:nvSpPr>
          <p:cNvPr id="446" name="Google Shape;446;p47"/>
          <p:cNvSpPr txBox="1"/>
          <p:nvPr/>
        </p:nvSpPr>
        <p:spPr>
          <a:xfrm>
            <a:off x="2369700" y="1469199"/>
            <a:ext cx="6774300" cy="4617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1200"/>
              </a:spcAft>
              <a:buClr>
                <a:schemeClr val="dk1"/>
              </a:buClr>
              <a:buSzPts val="1100"/>
              <a:buFont typeface="Arial"/>
              <a:buNone/>
            </a:pPr>
            <a:r>
              <a:rPr b="1" lang="en" sz="1800">
                <a:solidFill>
                  <a:schemeClr val="dk1"/>
                </a:solidFill>
              </a:rPr>
              <a:t>XOR is true when the inputs disagree.</a:t>
            </a:r>
            <a:endParaRPr sz="1800">
              <a:latin typeface="Roboto"/>
              <a:ea typeface="Roboto"/>
              <a:cs typeface="Roboto"/>
              <a:sym typeface="Roboto"/>
            </a:endParaRPr>
          </a:p>
        </p:txBody>
      </p:sp>
      <p:pic>
        <p:nvPicPr>
          <p:cNvPr id="447" name="Google Shape;447;p47" title="hpa-logo-red.png"/>
          <p:cNvPicPr preferRelativeResize="0"/>
          <p:nvPr/>
        </p:nvPicPr>
        <p:blipFill>
          <a:blip r:embed="rId3">
            <a:alphaModFix/>
          </a:blip>
          <a:stretch>
            <a:fillRect/>
          </a:stretch>
        </p:blipFill>
        <p:spPr>
          <a:xfrm>
            <a:off x="0" y="0"/>
            <a:ext cx="2192614" cy="867301"/>
          </a:xfrm>
          <a:prstGeom prst="rect">
            <a:avLst/>
          </a:prstGeom>
          <a:noFill/>
          <a:ln>
            <a:noFill/>
          </a:ln>
        </p:spPr>
      </p:pic>
      <p:sp>
        <p:nvSpPr>
          <p:cNvPr id="448" name="Google Shape;448;p47"/>
          <p:cNvSpPr txBox="1"/>
          <p:nvPr/>
        </p:nvSpPr>
        <p:spPr>
          <a:xfrm>
            <a:off x="2253719" y="0"/>
            <a:ext cx="6909000" cy="867300"/>
          </a:xfrm>
          <a:prstGeom prst="rect">
            <a:avLst/>
          </a:prstGeom>
          <a:solidFill>
            <a:srgbClr val="EEEEEE"/>
          </a:solidFill>
          <a:ln>
            <a:noFill/>
          </a:ln>
        </p:spPr>
        <p:txBody>
          <a:bodyPr anchorCtr="0" anchor="b" bIns="91425" lIns="91425" spcFirstLastPara="1" rIns="91425" wrap="square" tIns="91425">
            <a:noAutofit/>
          </a:bodyPr>
          <a:lstStyle/>
          <a:p>
            <a:pPr indent="0" lvl="0" marL="0" rtl="0" algn="ctr">
              <a:spcBef>
                <a:spcPts val="1000"/>
              </a:spcBef>
              <a:spcAft>
                <a:spcPts val="0"/>
              </a:spcAft>
              <a:buNone/>
            </a:pPr>
            <a:r>
              <a:rPr lang="en" sz="3200">
                <a:latin typeface="Roboto"/>
                <a:ea typeface="Roboto"/>
                <a:cs typeface="Roboto"/>
                <a:sym typeface="Roboto"/>
              </a:rPr>
              <a:t>Operator: </a:t>
            </a:r>
            <a:r>
              <a:rPr b="1" lang="en" sz="3200">
                <a:latin typeface="Roboto"/>
                <a:ea typeface="Roboto"/>
                <a:cs typeface="Roboto"/>
                <a:sym typeface="Roboto"/>
              </a:rPr>
              <a:t>XOR</a:t>
            </a:r>
            <a:endParaRPr sz="3200">
              <a:solidFill>
                <a:srgbClr val="000000"/>
              </a:solidFill>
              <a:latin typeface="Roboto"/>
              <a:ea typeface="Roboto"/>
              <a:cs typeface="Roboto"/>
              <a:sym typeface="Roboto"/>
            </a:endParaRPr>
          </a:p>
        </p:txBody>
      </p:sp>
      <p:graphicFrame>
        <p:nvGraphicFramePr>
          <p:cNvPr id="449" name="Google Shape;449;p47"/>
          <p:cNvGraphicFramePr/>
          <p:nvPr/>
        </p:nvGraphicFramePr>
        <p:xfrm>
          <a:off x="3754025" y="1985049"/>
          <a:ext cx="3000000" cy="3000000"/>
        </p:xfrm>
        <a:graphic>
          <a:graphicData uri="http://schemas.openxmlformats.org/drawingml/2006/table">
            <a:tbl>
              <a:tblPr>
                <a:noFill/>
                <a:tableStyleId>{89B876C5-B15F-415F-A78E-B4E078D57D81}</a:tableStyleId>
              </a:tblPr>
              <a:tblGrid>
                <a:gridCol w="917400"/>
                <a:gridCol w="983050"/>
                <a:gridCol w="1245725"/>
              </a:tblGrid>
              <a:tr h="242950">
                <a:tc gridSpan="2">
                  <a:txBody>
                    <a:bodyPr/>
                    <a:lstStyle/>
                    <a:p>
                      <a:pPr indent="0" lvl="0" marL="0" rtl="0" algn="ctr">
                        <a:spcBef>
                          <a:spcPts val="0"/>
                        </a:spcBef>
                        <a:spcAft>
                          <a:spcPts val="0"/>
                        </a:spcAft>
                        <a:buNone/>
                      </a:pPr>
                      <a:r>
                        <a:rPr lang="en"/>
                        <a:t>input</a:t>
                      </a:r>
                      <a:endParaRPr/>
                    </a:p>
                  </a:txBody>
                  <a:tcPr marT="91425" marB="91425" marR="91425" marL="91425">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tcPr>
                </a:tc>
                <a:tc hMerge="1"/>
                <a:tc>
                  <a:txBody>
                    <a:bodyPr/>
                    <a:lstStyle/>
                    <a:p>
                      <a:pPr indent="0" lvl="0" marL="0" rtl="0" algn="ctr">
                        <a:spcBef>
                          <a:spcPts val="0"/>
                        </a:spcBef>
                        <a:spcAft>
                          <a:spcPts val="0"/>
                        </a:spcAft>
                        <a:buNone/>
                      </a:pPr>
                      <a:r>
                        <a:rPr lang="en"/>
                        <a:t>output</a:t>
                      </a:r>
                      <a:endParaRPr/>
                    </a:p>
                  </a:txBody>
                  <a:tcPr marT="91425" marB="91425" marR="91425" marL="91425">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tcPr>
                </a:tc>
              </a:tr>
              <a:tr h="242950">
                <a:tc>
                  <a:txBody>
                    <a:bodyPr/>
                    <a:lstStyle/>
                    <a:p>
                      <a:pPr indent="0" lvl="0" marL="0" rtl="0" algn="ctr">
                        <a:spcBef>
                          <a:spcPts val="0"/>
                        </a:spcBef>
                        <a:spcAft>
                          <a:spcPts val="0"/>
                        </a:spcAft>
                        <a:buNone/>
                      </a:pPr>
                      <a:r>
                        <a:rPr b="1" lang="en"/>
                        <a:t>A</a:t>
                      </a:r>
                      <a:endParaRPr b="1"/>
                    </a:p>
                  </a:txBody>
                  <a:tcPr marT="91425" marB="91425" marR="91425" marL="91425">
                    <a:lnB cap="flat" cmpd="sng" w="9525">
                      <a:solidFill>
                        <a:srgbClr val="9E9E9E"/>
                      </a:solidFill>
                      <a:prstDash val="solid"/>
                      <a:round/>
                      <a:headEnd len="sm" w="sm" type="none"/>
                      <a:tailEnd len="sm" w="sm" type="none"/>
                    </a:lnB>
                  </a:tcPr>
                </a:tc>
                <a:tc>
                  <a:txBody>
                    <a:bodyPr/>
                    <a:lstStyle/>
                    <a:p>
                      <a:pPr indent="0" lvl="0" marL="0" rtl="0" algn="ctr">
                        <a:spcBef>
                          <a:spcPts val="0"/>
                        </a:spcBef>
                        <a:spcAft>
                          <a:spcPts val="0"/>
                        </a:spcAft>
                        <a:buNone/>
                      </a:pPr>
                      <a:r>
                        <a:rPr b="1" lang="en"/>
                        <a:t>B</a:t>
                      </a:r>
                      <a:endParaRPr b="1"/>
                    </a:p>
                  </a:txBody>
                  <a:tcPr marT="91425" marB="91425" marR="91425" marL="91425">
                    <a:lnB cap="flat" cmpd="sng" w="9525">
                      <a:solidFill>
                        <a:srgbClr val="9E9E9E"/>
                      </a:solidFill>
                      <a:prstDash val="solid"/>
                      <a:round/>
                      <a:headEnd len="sm" w="sm" type="none"/>
                      <a:tailEnd len="sm" w="sm" type="none"/>
                    </a:lnB>
                  </a:tcPr>
                </a:tc>
                <a:tc>
                  <a:txBody>
                    <a:bodyPr/>
                    <a:lstStyle/>
                    <a:p>
                      <a:pPr indent="0" lvl="0" marL="0" rtl="0" algn="ctr">
                        <a:spcBef>
                          <a:spcPts val="0"/>
                        </a:spcBef>
                        <a:spcAft>
                          <a:spcPts val="0"/>
                        </a:spcAft>
                        <a:buNone/>
                      </a:pPr>
                      <a:r>
                        <a:rPr b="1" lang="en"/>
                        <a:t>A XOR B</a:t>
                      </a:r>
                      <a:endParaRPr b="1"/>
                    </a:p>
                  </a:txBody>
                  <a:tcPr marT="91425" marB="91425" marR="91425" marL="91425"/>
                </a:tc>
              </a:tr>
              <a:tr h="242950">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bl>
          </a:graphicData>
        </a:graphic>
      </p:graphicFrame>
      <p:sp>
        <p:nvSpPr>
          <p:cNvPr id="450" name="Google Shape;450;p47"/>
          <p:cNvSpPr txBox="1"/>
          <p:nvPr/>
        </p:nvSpPr>
        <p:spPr>
          <a:xfrm>
            <a:off x="2495225" y="4362249"/>
            <a:ext cx="6667500" cy="831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Clr>
                <a:schemeClr val="dk1"/>
              </a:buClr>
              <a:buSzPts val="1100"/>
              <a:buFont typeface="Arial"/>
              <a:buNone/>
            </a:pPr>
            <a:r>
              <a:t/>
            </a:r>
            <a:endParaRPr>
              <a:solidFill>
                <a:schemeClr val="dk1"/>
              </a:solidFill>
            </a:endParaRPr>
          </a:p>
          <a:p>
            <a:pPr indent="0" lvl="0" marL="0" rtl="0" algn="l">
              <a:spcBef>
                <a:spcPts val="0"/>
              </a:spcBef>
              <a:spcAft>
                <a:spcPts val="0"/>
              </a:spcAft>
              <a:buClr>
                <a:schemeClr val="dk1"/>
              </a:buClr>
              <a:buSzPts val="1100"/>
              <a:buFont typeface="Arial"/>
              <a:buNone/>
            </a:pPr>
            <a:r>
              <a:rPr lang="en">
                <a:solidFill>
                  <a:schemeClr val="dk1"/>
                </a:solidFill>
              </a:rPr>
              <a:t>e.g. The two-way light is off if the switches are the same and on if they are the same.</a:t>
            </a:r>
            <a:endParaRPr/>
          </a:p>
        </p:txBody>
      </p:sp>
      <p:sp>
        <p:nvSpPr>
          <p:cNvPr id="451" name="Google Shape;451;p47"/>
          <p:cNvSpPr txBox="1"/>
          <p:nvPr/>
        </p:nvSpPr>
        <p:spPr>
          <a:xfrm>
            <a:off x="2246244" y="867300"/>
            <a:ext cx="6909000" cy="612900"/>
          </a:xfrm>
          <a:prstGeom prst="rect">
            <a:avLst/>
          </a:prstGeom>
          <a:solidFill>
            <a:srgbClr val="EEEEEE"/>
          </a:solidFill>
          <a:ln>
            <a:noFill/>
          </a:ln>
        </p:spPr>
        <p:txBody>
          <a:bodyPr anchorCtr="0" anchor="t" bIns="91425" lIns="91425" spcFirstLastPara="1" rIns="91425" wrap="square" tIns="91425">
            <a:normAutofit/>
          </a:bodyPr>
          <a:lstStyle/>
          <a:p>
            <a:pPr indent="0" lvl="0" marL="0" rtl="0" algn="ctr">
              <a:spcBef>
                <a:spcPts val="1000"/>
              </a:spcBef>
              <a:spcAft>
                <a:spcPts val="0"/>
              </a:spcAft>
              <a:buSzPts val="1100"/>
              <a:buNone/>
            </a:pPr>
            <a:r>
              <a:rPr lang="en" sz="2400">
                <a:solidFill>
                  <a:srgbClr val="0A0A0A"/>
                </a:solidFill>
                <a:latin typeface="Roboto"/>
                <a:ea typeface="Roboto"/>
                <a:cs typeface="Roboto"/>
                <a:sym typeface="Roboto"/>
              </a:rPr>
              <a:t>(exclusive or: ^)</a:t>
            </a:r>
            <a:endParaRPr sz="2400">
              <a:solidFill>
                <a:srgbClr val="595959"/>
              </a:solidFill>
              <a:latin typeface="Roboto"/>
              <a:ea typeface="Roboto"/>
              <a:cs typeface="Roboto"/>
              <a:sym typeface="Roboto"/>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5" name="Shape 455"/>
        <p:cNvGrpSpPr/>
        <p:nvPr/>
      </p:nvGrpSpPr>
      <p:grpSpPr>
        <a:xfrm>
          <a:off x="0" y="0"/>
          <a:ext cx="0" cy="0"/>
          <a:chOff x="0" y="0"/>
          <a:chExt cx="0" cy="0"/>
        </a:xfrm>
      </p:grpSpPr>
      <p:sp>
        <p:nvSpPr>
          <p:cNvPr id="456" name="Google Shape;456;p48"/>
          <p:cNvSpPr/>
          <p:nvPr/>
        </p:nvSpPr>
        <p:spPr>
          <a:xfrm>
            <a:off x="0" y="0"/>
            <a:ext cx="2235300" cy="5143500"/>
          </a:xfrm>
          <a:prstGeom prst="rect">
            <a:avLst/>
          </a:prstGeom>
          <a:solidFill>
            <a:srgbClr val="000000"/>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457" name="Google Shape;457;p48"/>
          <p:cNvSpPr txBox="1"/>
          <p:nvPr/>
        </p:nvSpPr>
        <p:spPr>
          <a:xfrm>
            <a:off x="2265225" y="0"/>
            <a:ext cx="6879000" cy="650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800"/>
              </a:spcBef>
              <a:spcAft>
                <a:spcPts val="400"/>
              </a:spcAft>
              <a:buNone/>
            </a:pPr>
            <a:r>
              <a:rPr lang="en" sz="3200">
                <a:solidFill>
                  <a:srgbClr val="000000"/>
                </a:solidFill>
                <a:latin typeface="Roboto"/>
                <a:ea typeface="Roboto"/>
                <a:cs typeface="Roboto"/>
                <a:sym typeface="Roboto"/>
              </a:rPr>
              <a:t>Next Time</a:t>
            </a:r>
            <a:endParaRPr sz="3200">
              <a:solidFill>
                <a:srgbClr val="000000"/>
              </a:solidFill>
              <a:latin typeface="Roboto"/>
              <a:ea typeface="Roboto"/>
              <a:cs typeface="Roboto"/>
              <a:sym typeface="Roboto"/>
            </a:endParaRPr>
          </a:p>
        </p:txBody>
      </p:sp>
      <p:sp>
        <p:nvSpPr>
          <p:cNvPr id="458" name="Google Shape;458;p48"/>
          <p:cNvSpPr txBox="1"/>
          <p:nvPr/>
        </p:nvSpPr>
        <p:spPr>
          <a:xfrm>
            <a:off x="2369700" y="1469199"/>
            <a:ext cx="6774300" cy="4617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1200"/>
              </a:spcAft>
              <a:buClr>
                <a:schemeClr val="dk1"/>
              </a:buClr>
              <a:buSzPts val="1100"/>
              <a:buFont typeface="Arial"/>
              <a:buNone/>
            </a:pPr>
            <a:r>
              <a:rPr b="1" lang="en" sz="1800">
                <a:solidFill>
                  <a:schemeClr val="dk1"/>
                </a:solidFill>
              </a:rPr>
              <a:t>XOR is true when the inputs disagree.</a:t>
            </a:r>
            <a:endParaRPr sz="1800">
              <a:latin typeface="Roboto"/>
              <a:ea typeface="Roboto"/>
              <a:cs typeface="Roboto"/>
              <a:sym typeface="Roboto"/>
            </a:endParaRPr>
          </a:p>
        </p:txBody>
      </p:sp>
      <p:pic>
        <p:nvPicPr>
          <p:cNvPr id="459" name="Google Shape;459;p48" title="hpa-logo-red.png"/>
          <p:cNvPicPr preferRelativeResize="0"/>
          <p:nvPr/>
        </p:nvPicPr>
        <p:blipFill>
          <a:blip r:embed="rId3">
            <a:alphaModFix/>
          </a:blip>
          <a:stretch>
            <a:fillRect/>
          </a:stretch>
        </p:blipFill>
        <p:spPr>
          <a:xfrm>
            <a:off x="0" y="0"/>
            <a:ext cx="2192614" cy="867301"/>
          </a:xfrm>
          <a:prstGeom prst="rect">
            <a:avLst/>
          </a:prstGeom>
          <a:noFill/>
          <a:ln>
            <a:noFill/>
          </a:ln>
        </p:spPr>
      </p:pic>
      <p:sp>
        <p:nvSpPr>
          <p:cNvPr id="460" name="Google Shape;460;p48"/>
          <p:cNvSpPr txBox="1"/>
          <p:nvPr/>
        </p:nvSpPr>
        <p:spPr>
          <a:xfrm>
            <a:off x="2253719" y="0"/>
            <a:ext cx="6909000" cy="867300"/>
          </a:xfrm>
          <a:prstGeom prst="rect">
            <a:avLst/>
          </a:prstGeom>
          <a:solidFill>
            <a:srgbClr val="EEEEEE"/>
          </a:solidFill>
          <a:ln>
            <a:noFill/>
          </a:ln>
        </p:spPr>
        <p:txBody>
          <a:bodyPr anchorCtr="0" anchor="b" bIns="91425" lIns="91425" spcFirstLastPara="1" rIns="91425" wrap="square" tIns="91425">
            <a:noAutofit/>
          </a:bodyPr>
          <a:lstStyle/>
          <a:p>
            <a:pPr indent="0" lvl="0" marL="0" rtl="0" algn="ctr">
              <a:spcBef>
                <a:spcPts val="1000"/>
              </a:spcBef>
              <a:spcAft>
                <a:spcPts val="0"/>
              </a:spcAft>
              <a:buNone/>
            </a:pPr>
            <a:r>
              <a:rPr lang="en" sz="3200">
                <a:latin typeface="Roboto"/>
                <a:ea typeface="Roboto"/>
                <a:cs typeface="Roboto"/>
                <a:sym typeface="Roboto"/>
              </a:rPr>
              <a:t>Operator: </a:t>
            </a:r>
            <a:r>
              <a:rPr b="1" lang="en" sz="3200">
                <a:latin typeface="Roboto"/>
                <a:ea typeface="Roboto"/>
                <a:cs typeface="Roboto"/>
                <a:sym typeface="Roboto"/>
              </a:rPr>
              <a:t>XOR</a:t>
            </a:r>
            <a:endParaRPr sz="3200">
              <a:solidFill>
                <a:srgbClr val="000000"/>
              </a:solidFill>
              <a:latin typeface="Roboto"/>
              <a:ea typeface="Roboto"/>
              <a:cs typeface="Roboto"/>
              <a:sym typeface="Roboto"/>
            </a:endParaRPr>
          </a:p>
        </p:txBody>
      </p:sp>
      <p:graphicFrame>
        <p:nvGraphicFramePr>
          <p:cNvPr id="461" name="Google Shape;461;p48"/>
          <p:cNvGraphicFramePr/>
          <p:nvPr/>
        </p:nvGraphicFramePr>
        <p:xfrm>
          <a:off x="3754025" y="1985049"/>
          <a:ext cx="3000000" cy="3000000"/>
        </p:xfrm>
        <a:graphic>
          <a:graphicData uri="http://schemas.openxmlformats.org/drawingml/2006/table">
            <a:tbl>
              <a:tblPr>
                <a:noFill/>
                <a:tableStyleId>{89B876C5-B15F-415F-A78E-B4E078D57D81}</a:tableStyleId>
              </a:tblPr>
              <a:tblGrid>
                <a:gridCol w="917400"/>
                <a:gridCol w="983050"/>
                <a:gridCol w="1245725"/>
              </a:tblGrid>
              <a:tr h="242950">
                <a:tc gridSpan="2">
                  <a:txBody>
                    <a:bodyPr/>
                    <a:lstStyle/>
                    <a:p>
                      <a:pPr indent="0" lvl="0" marL="0" rtl="0" algn="ctr">
                        <a:spcBef>
                          <a:spcPts val="0"/>
                        </a:spcBef>
                        <a:spcAft>
                          <a:spcPts val="0"/>
                        </a:spcAft>
                        <a:buNone/>
                      </a:pPr>
                      <a:r>
                        <a:rPr lang="en"/>
                        <a:t>input</a:t>
                      </a:r>
                      <a:endParaRPr/>
                    </a:p>
                  </a:txBody>
                  <a:tcPr marT="91425" marB="91425" marR="91425" marL="91425">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tcPr>
                </a:tc>
                <a:tc hMerge="1"/>
                <a:tc>
                  <a:txBody>
                    <a:bodyPr/>
                    <a:lstStyle/>
                    <a:p>
                      <a:pPr indent="0" lvl="0" marL="0" rtl="0" algn="ctr">
                        <a:spcBef>
                          <a:spcPts val="0"/>
                        </a:spcBef>
                        <a:spcAft>
                          <a:spcPts val="0"/>
                        </a:spcAft>
                        <a:buNone/>
                      </a:pPr>
                      <a:r>
                        <a:rPr lang="en"/>
                        <a:t>output</a:t>
                      </a:r>
                      <a:endParaRPr/>
                    </a:p>
                  </a:txBody>
                  <a:tcPr marT="91425" marB="91425" marR="91425" marL="91425">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tcPr>
                </a:tc>
              </a:tr>
              <a:tr h="242950">
                <a:tc>
                  <a:txBody>
                    <a:bodyPr/>
                    <a:lstStyle/>
                    <a:p>
                      <a:pPr indent="0" lvl="0" marL="0" rtl="0" algn="ctr">
                        <a:spcBef>
                          <a:spcPts val="0"/>
                        </a:spcBef>
                        <a:spcAft>
                          <a:spcPts val="0"/>
                        </a:spcAft>
                        <a:buNone/>
                      </a:pPr>
                      <a:r>
                        <a:rPr b="1" lang="en"/>
                        <a:t>A</a:t>
                      </a:r>
                      <a:endParaRPr b="1"/>
                    </a:p>
                  </a:txBody>
                  <a:tcPr marT="91425" marB="91425" marR="91425" marL="91425">
                    <a:lnB cap="flat" cmpd="sng" w="9525">
                      <a:solidFill>
                        <a:srgbClr val="9E9E9E"/>
                      </a:solidFill>
                      <a:prstDash val="solid"/>
                      <a:round/>
                      <a:headEnd len="sm" w="sm" type="none"/>
                      <a:tailEnd len="sm" w="sm" type="none"/>
                    </a:lnB>
                  </a:tcPr>
                </a:tc>
                <a:tc>
                  <a:txBody>
                    <a:bodyPr/>
                    <a:lstStyle/>
                    <a:p>
                      <a:pPr indent="0" lvl="0" marL="0" rtl="0" algn="ctr">
                        <a:spcBef>
                          <a:spcPts val="0"/>
                        </a:spcBef>
                        <a:spcAft>
                          <a:spcPts val="0"/>
                        </a:spcAft>
                        <a:buNone/>
                      </a:pPr>
                      <a:r>
                        <a:rPr b="1" lang="en"/>
                        <a:t>B</a:t>
                      </a:r>
                      <a:endParaRPr b="1"/>
                    </a:p>
                  </a:txBody>
                  <a:tcPr marT="91425" marB="91425" marR="91425" marL="91425">
                    <a:lnB cap="flat" cmpd="sng" w="9525">
                      <a:solidFill>
                        <a:srgbClr val="9E9E9E"/>
                      </a:solidFill>
                      <a:prstDash val="solid"/>
                      <a:round/>
                      <a:headEnd len="sm" w="sm" type="none"/>
                      <a:tailEnd len="sm" w="sm" type="none"/>
                    </a:lnB>
                  </a:tcPr>
                </a:tc>
                <a:tc>
                  <a:txBody>
                    <a:bodyPr/>
                    <a:lstStyle/>
                    <a:p>
                      <a:pPr indent="0" lvl="0" marL="0" rtl="0" algn="ctr">
                        <a:spcBef>
                          <a:spcPts val="0"/>
                        </a:spcBef>
                        <a:spcAft>
                          <a:spcPts val="0"/>
                        </a:spcAft>
                        <a:buNone/>
                      </a:pPr>
                      <a:r>
                        <a:rPr b="1" lang="en"/>
                        <a:t>A XOR B</a:t>
                      </a:r>
                      <a:endParaRPr b="1"/>
                    </a:p>
                  </a:txBody>
                  <a:tcPr marT="91425" marB="91425" marR="91425" marL="91425"/>
                </a:tc>
              </a:tr>
              <a:tr h="242950">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r h="242950">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T</a:t>
                      </a:r>
                      <a:endParaRPr b="1"/>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rPr b="1" lang="en"/>
                        <a:t>F</a:t>
                      </a:r>
                      <a:endParaRPr b="1"/>
                    </a:p>
                  </a:txBody>
                  <a:tcPr marT="91425" marB="91425" marR="91425" marL="91425">
                    <a:lnL cap="flat" cmpd="sng" w="9525">
                      <a:solidFill>
                        <a:srgbClr val="9E9E9E"/>
                      </a:solidFill>
                      <a:prstDash val="solid"/>
                      <a:round/>
                      <a:headEnd len="sm" w="sm" type="none"/>
                      <a:tailEnd len="sm" w="sm" type="none"/>
                    </a:lnL>
                    <a:solidFill>
                      <a:schemeClr val="lt2"/>
                    </a:solidFill>
                  </a:tcPr>
                </a:tc>
              </a:tr>
            </a:tbl>
          </a:graphicData>
        </a:graphic>
      </p:graphicFrame>
      <p:sp>
        <p:nvSpPr>
          <p:cNvPr id="462" name="Google Shape;462;p48"/>
          <p:cNvSpPr txBox="1"/>
          <p:nvPr/>
        </p:nvSpPr>
        <p:spPr>
          <a:xfrm>
            <a:off x="2495225" y="4362249"/>
            <a:ext cx="6667500" cy="831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Clr>
                <a:schemeClr val="dk1"/>
              </a:buClr>
              <a:buSzPts val="1100"/>
              <a:buFont typeface="Arial"/>
              <a:buNone/>
            </a:pPr>
            <a:r>
              <a:t/>
            </a:r>
            <a:endParaRPr>
              <a:solidFill>
                <a:schemeClr val="dk1"/>
              </a:solidFill>
            </a:endParaRPr>
          </a:p>
          <a:p>
            <a:pPr indent="0" lvl="0" marL="0" rtl="0" algn="l">
              <a:spcBef>
                <a:spcPts val="0"/>
              </a:spcBef>
              <a:spcAft>
                <a:spcPts val="0"/>
              </a:spcAft>
              <a:buClr>
                <a:schemeClr val="dk1"/>
              </a:buClr>
              <a:buSzPts val="1100"/>
              <a:buFont typeface="Arial"/>
              <a:buNone/>
            </a:pPr>
            <a:r>
              <a:rPr lang="en">
                <a:solidFill>
                  <a:schemeClr val="dk1"/>
                </a:solidFill>
              </a:rPr>
              <a:t>e.g. The two-way light is off if the switches are the same and on if they are the same.</a:t>
            </a:r>
            <a:endParaRPr/>
          </a:p>
        </p:txBody>
      </p:sp>
      <p:sp>
        <p:nvSpPr>
          <p:cNvPr id="463" name="Google Shape;463;p48"/>
          <p:cNvSpPr txBox="1"/>
          <p:nvPr/>
        </p:nvSpPr>
        <p:spPr>
          <a:xfrm>
            <a:off x="2246244" y="867300"/>
            <a:ext cx="6909000" cy="612900"/>
          </a:xfrm>
          <a:prstGeom prst="rect">
            <a:avLst/>
          </a:prstGeom>
          <a:solidFill>
            <a:srgbClr val="EEEEEE"/>
          </a:solidFill>
          <a:ln>
            <a:noFill/>
          </a:ln>
        </p:spPr>
        <p:txBody>
          <a:bodyPr anchorCtr="0" anchor="t" bIns="91425" lIns="91425" spcFirstLastPara="1" rIns="91425" wrap="square" tIns="91425">
            <a:normAutofit/>
          </a:bodyPr>
          <a:lstStyle/>
          <a:p>
            <a:pPr indent="0" lvl="0" marL="0" rtl="0" algn="ctr">
              <a:spcBef>
                <a:spcPts val="1000"/>
              </a:spcBef>
              <a:spcAft>
                <a:spcPts val="0"/>
              </a:spcAft>
              <a:buSzPts val="1100"/>
              <a:buNone/>
            </a:pPr>
            <a:r>
              <a:rPr lang="en" sz="2400">
                <a:solidFill>
                  <a:srgbClr val="0A0A0A"/>
                </a:solidFill>
                <a:latin typeface="Roboto"/>
                <a:ea typeface="Roboto"/>
                <a:cs typeface="Roboto"/>
                <a:sym typeface="Roboto"/>
              </a:rPr>
              <a:t>(exclusive or: ^)</a:t>
            </a:r>
            <a:endParaRPr sz="2400">
              <a:solidFill>
                <a:srgbClr val="595959"/>
              </a:solidFill>
              <a:latin typeface="Roboto"/>
              <a:ea typeface="Roboto"/>
              <a:cs typeface="Roboto"/>
              <a:sym typeface="Roboto"/>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7" name="Shape 467"/>
        <p:cNvGrpSpPr/>
        <p:nvPr/>
      </p:nvGrpSpPr>
      <p:grpSpPr>
        <a:xfrm>
          <a:off x="0" y="0"/>
          <a:ext cx="0" cy="0"/>
          <a:chOff x="0" y="0"/>
          <a:chExt cx="0" cy="0"/>
        </a:xfrm>
      </p:grpSpPr>
      <p:sp>
        <p:nvSpPr>
          <p:cNvPr id="468" name="Google Shape;468;p49"/>
          <p:cNvSpPr/>
          <p:nvPr/>
        </p:nvSpPr>
        <p:spPr>
          <a:xfrm>
            <a:off x="0" y="0"/>
            <a:ext cx="2235300" cy="5143500"/>
          </a:xfrm>
          <a:prstGeom prst="rect">
            <a:avLst/>
          </a:prstGeom>
          <a:solidFill>
            <a:srgbClr val="000000"/>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469" name="Google Shape;469;p49"/>
          <p:cNvSpPr txBox="1"/>
          <p:nvPr/>
        </p:nvSpPr>
        <p:spPr>
          <a:xfrm>
            <a:off x="2265225" y="0"/>
            <a:ext cx="6879000" cy="650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800"/>
              </a:spcBef>
              <a:spcAft>
                <a:spcPts val="400"/>
              </a:spcAft>
              <a:buNone/>
            </a:pPr>
            <a:r>
              <a:rPr lang="en" sz="3200">
                <a:solidFill>
                  <a:srgbClr val="000000"/>
                </a:solidFill>
                <a:latin typeface="Roboto"/>
                <a:ea typeface="Roboto"/>
                <a:cs typeface="Roboto"/>
                <a:sym typeface="Roboto"/>
              </a:rPr>
              <a:t>Next Time</a:t>
            </a:r>
            <a:endParaRPr sz="3200">
              <a:solidFill>
                <a:srgbClr val="000000"/>
              </a:solidFill>
              <a:latin typeface="Roboto"/>
              <a:ea typeface="Roboto"/>
              <a:cs typeface="Roboto"/>
              <a:sym typeface="Roboto"/>
            </a:endParaRPr>
          </a:p>
        </p:txBody>
      </p:sp>
      <p:sp>
        <p:nvSpPr>
          <p:cNvPr id="470" name="Google Shape;470;p49"/>
          <p:cNvSpPr txBox="1"/>
          <p:nvPr/>
        </p:nvSpPr>
        <p:spPr>
          <a:xfrm>
            <a:off x="2369700" y="1469199"/>
            <a:ext cx="6774300" cy="20571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0"/>
              </a:spcAft>
              <a:buNone/>
            </a:pPr>
            <a:r>
              <a:t/>
            </a:r>
            <a:endParaRPr b="1" sz="1100">
              <a:solidFill>
                <a:schemeClr val="dk1"/>
              </a:solidFill>
            </a:endParaRPr>
          </a:p>
          <a:p>
            <a:pPr indent="-342900" lvl="0" marL="457200" rtl="0" algn="l">
              <a:lnSpc>
                <a:spcPct val="150000"/>
              </a:lnSpc>
              <a:spcBef>
                <a:spcPts val="1200"/>
              </a:spcBef>
              <a:spcAft>
                <a:spcPts val="0"/>
              </a:spcAft>
              <a:buClr>
                <a:schemeClr val="dk1"/>
              </a:buClr>
              <a:buSzPts val="1800"/>
              <a:buFont typeface="Roboto"/>
              <a:buChar char="●"/>
            </a:pPr>
            <a:r>
              <a:rPr lang="en" sz="1800">
                <a:solidFill>
                  <a:schemeClr val="dk1"/>
                </a:solidFill>
                <a:latin typeface="Roboto"/>
                <a:ea typeface="Roboto"/>
                <a:cs typeface="Roboto"/>
                <a:sym typeface="Roboto"/>
              </a:rPr>
              <a:t>NOT from NAND</a:t>
            </a:r>
            <a:endParaRPr sz="1800">
              <a:solidFill>
                <a:schemeClr val="dk1"/>
              </a:solidFill>
              <a:latin typeface="Roboto"/>
              <a:ea typeface="Roboto"/>
              <a:cs typeface="Roboto"/>
              <a:sym typeface="Roboto"/>
            </a:endParaRPr>
          </a:p>
          <a:p>
            <a:pPr indent="-342900" lvl="0" marL="457200" rtl="0" algn="l">
              <a:lnSpc>
                <a:spcPct val="150000"/>
              </a:lnSpc>
              <a:spcBef>
                <a:spcPts val="0"/>
              </a:spcBef>
              <a:spcAft>
                <a:spcPts val="0"/>
              </a:spcAft>
              <a:buClr>
                <a:schemeClr val="dk1"/>
              </a:buClr>
              <a:buSzPts val="1800"/>
              <a:buFont typeface="Roboto"/>
              <a:buChar char="●"/>
            </a:pPr>
            <a:r>
              <a:rPr lang="en" sz="1800">
                <a:solidFill>
                  <a:schemeClr val="dk1"/>
                </a:solidFill>
                <a:latin typeface="Roboto"/>
                <a:ea typeface="Roboto"/>
                <a:cs typeface="Roboto"/>
                <a:sym typeface="Roboto"/>
              </a:rPr>
              <a:t>AND from NANDs</a:t>
            </a:r>
            <a:endParaRPr sz="1800">
              <a:solidFill>
                <a:schemeClr val="dk1"/>
              </a:solidFill>
              <a:latin typeface="Roboto"/>
              <a:ea typeface="Roboto"/>
              <a:cs typeface="Roboto"/>
              <a:sym typeface="Roboto"/>
            </a:endParaRPr>
          </a:p>
          <a:p>
            <a:pPr indent="-342900" lvl="0" marL="457200" rtl="0" algn="l">
              <a:lnSpc>
                <a:spcPct val="150000"/>
              </a:lnSpc>
              <a:spcBef>
                <a:spcPts val="0"/>
              </a:spcBef>
              <a:spcAft>
                <a:spcPts val="0"/>
              </a:spcAft>
              <a:buClr>
                <a:schemeClr val="dk1"/>
              </a:buClr>
              <a:buSzPts val="1800"/>
              <a:buFont typeface="Roboto"/>
              <a:buChar char="●"/>
            </a:pPr>
            <a:r>
              <a:rPr lang="en" sz="1800">
                <a:solidFill>
                  <a:schemeClr val="dk1"/>
                </a:solidFill>
                <a:latin typeface="Roboto"/>
                <a:ea typeface="Roboto"/>
                <a:cs typeface="Roboto"/>
                <a:sym typeface="Roboto"/>
              </a:rPr>
              <a:t>OR from NANDs</a:t>
            </a:r>
            <a:endParaRPr sz="1800">
              <a:solidFill>
                <a:schemeClr val="dk1"/>
              </a:solidFill>
              <a:latin typeface="Roboto"/>
              <a:ea typeface="Roboto"/>
              <a:cs typeface="Roboto"/>
              <a:sym typeface="Roboto"/>
            </a:endParaRPr>
          </a:p>
          <a:p>
            <a:pPr indent="-342900" lvl="0" marL="457200" rtl="0" algn="l">
              <a:lnSpc>
                <a:spcPct val="150000"/>
              </a:lnSpc>
              <a:spcBef>
                <a:spcPts val="0"/>
              </a:spcBef>
              <a:spcAft>
                <a:spcPts val="0"/>
              </a:spcAft>
              <a:buClr>
                <a:schemeClr val="dk1"/>
              </a:buClr>
              <a:buSzPts val="1800"/>
              <a:buFont typeface="Roboto"/>
              <a:buChar char="●"/>
            </a:pPr>
            <a:r>
              <a:rPr lang="en" sz="1800">
                <a:solidFill>
                  <a:schemeClr val="dk1"/>
                </a:solidFill>
                <a:latin typeface="Roboto"/>
                <a:ea typeface="Roboto"/>
                <a:cs typeface="Roboto"/>
                <a:sym typeface="Roboto"/>
              </a:rPr>
              <a:t>XOR from NANDs</a:t>
            </a:r>
            <a:endParaRPr b="1" sz="2500">
              <a:solidFill>
                <a:schemeClr val="dk1"/>
              </a:solidFill>
              <a:latin typeface="Roboto"/>
              <a:ea typeface="Roboto"/>
              <a:cs typeface="Roboto"/>
              <a:sym typeface="Roboto"/>
            </a:endParaRPr>
          </a:p>
        </p:txBody>
      </p:sp>
      <p:pic>
        <p:nvPicPr>
          <p:cNvPr id="471" name="Google Shape;471;p49" title="hpa-logo-red.png"/>
          <p:cNvPicPr preferRelativeResize="0"/>
          <p:nvPr/>
        </p:nvPicPr>
        <p:blipFill>
          <a:blip r:embed="rId3">
            <a:alphaModFix/>
          </a:blip>
          <a:stretch>
            <a:fillRect/>
          </a:stretch>
        </p:blipFill>
        <p:spPr>
          <a:xfrm>
            <a:off x="0" y="0"/>
            <a:ext cx="2192614" cy="867301"/>
          </a:xfrm>
          <a:prstGeom prst="rect">
            <a:avLst/>
          </a:prstGeom>
          <a:noFill/>
          <a:ln>
            <a:noFill/>
          </a:ln>
        </p:spPr>
      </p:pic>
      <p:sp>
        <p:nvSpPr>
          <p:cNvPr id="472" name="Google Shape;472;p49"/>
          <p:cNvSpPr txBox="1"/>
          <p:nvPr/>
        </p:nvSpPr>
        <p:spPr>
          <a:xfrm>
            <a:off x="2253719" y="0"/>
            <a:ext cx="6909000" cy="867300"/>
          </a:xfrm>
          <a:prstGeom prst="rect">
            <a:avLst/>
          </a:prstGeom>
          <a:solidFill>
            <a:srgbClr val="EEEEEE"/>
          </a:solidFill>
          <a:ln>
            <a:noFill/>
          </a:ln>
        </p:spPr>
        <p:txBody>
          <a:bodyPr anchorCtr="0" anchor="b" bIns="91425" lIns="91425" spcFirstLastPara="1" rIns="91425" wrap="square" tIns="91425">
            <a:noAutofit/>
          </a:bodyPr>
          <a:lstStyle/>
          <a:p>
            <a:pPr indent="0" lvl="0" marL="0" rtl="0" algn="ctr">
              <a:lnSpc>
                <a:spcPct val="115000"/>
              </a:lnSpc>
              <a:spcBef>
                <a:spcPts val="2400"/>
              </a:spcBef>
              <a:spcAft>
                <a:spcPts val="600"/>
              </a:spcAft>
              <a:buClr>
                <a:schemeClr val="dk1"/>
              </a:buClr>
              <a:buSzPts val="1100"/>
              <a:buFont typeface="Arial"/>
              <a:buNone/>
            </a:pPr>
            <a:r>
              <a:rPr lang="en" sz="3200">
                <a:solidFill>
                  <a:schemeClr val="dk1"/>
                </a:solidFill>
                <a:latin typeface="Roboto"/>
                <a:ea typeface="Roboto"/>
                <a:cs typeface="Roboto"/>
                <a:sym typeface="Roboto"/>
              </a:rPr>
              <a:t>Building with </a:t>
            </a:r>
            <a:r>
              <a:rPr b="1" lang="en" sz="3200">
                <a:solidFill>
                  <a:schemeClr val="dk1"/>
                </a:solidFill>
                <a:latin typeface="Roboto"/>
                <a:ea typeface="Roboto"/>
                <a:cs typeface="Roboto"/>
                <a:sym typeface="Roboto"/>
              </a:rPr>
              <a:t>NAND</a:t>
            </a:r>
            <a:endParaRPr b="1" sz="3200">
              <a:solidFill>
                <a:srgbClr val="000000"/>
              </a:solidFill>
              <a:latin typeface="Roboto"/>
              <a:ea typeface="Roboto"/>
              <a:cs typeface="Roboto"/>
              <a:sym typeface="Roboto"/>
            </a:endParaRPr>
          </a:p>
        </p:txBody>
      </p:sp>
      <p:sp>
        <p:nvSpPr>
          <p:cNvPr id="473" name="Google Shape;473;p49"/>
          <p:cNvSpPr txBox="1"/>
          <p:nvPr/>
        </p:nvSpPr>
        <p:spPr>
          <a:xfrm>
            <a:off x="2246244" y="867300"/>
            <a:ext cx="6909000" cy="612900"/>
          </a:xfrm>
          <a:prstGeom prst="rect">
            <a:avLst/>
          </a:prstGeom>
          <a:solidFill>
            <a:srgbClr val="EEEEEE"/>
          </a:solidFill>
          <a:ln>
            <a:noFill/>
          </a:ln>
        </p:spPr>
        <p:txBody>
          <a:bodyPr anchorCtr="0" anchor="t" bIns="91425" lIns="91425" spcFirstLastPara="1" rIns="91425" wrap="square" tIns="91425">
            <a:normAutofit/>
          </a:bodyPr>
          <a:lstStyle/>
          <a:p>
            <a:pPr indent="0" lvl="0" marL="0" rtl="0" algn="ctr">
              <a:spcBef>
                <a:spcPts val="1000"/>
              </a:spcBef>
              <a:spcAft>
                <a:spcPts val="0"/>
              </a:spcAft>
              <a:buSzPts val="1100"/>
              <a:buNone/>
            </a:pPr>
            <a:r>
              <a:t/>
            </a:r>
            <a:endParaRPr sz="2400">
              <a:solidFill>
                <a:srgbClr val="595959"/>
              </a:solidFill>
              <a:latin typeface="Roboto"/>
              <a:ea typeface="Roboto"/>
              <a:cs typeface="Roboto"/>
              <a:sym typeface="Roboto"/>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7" name="Shape 477"/>
        <p:cNvGrpSpPr/>
        <p:nvPr/>
      </p:nvGrpSpPr>
      <p:grpSpPr>
        <a:xfrm>
          <a:off x="0" y="0"/>
          <a:ext cx="0" cy="0"/>
          <a:chOff x="0" y="0"/>
          <a:chExt cx="0" cy="0"/>
        </a:xfrm>
      </p:grpSpPr>
      <p:sp>
        <p:nvSpPr>
          <p:cNvPr id="478" name="Google Shape;478;p50"/>
          <p:cNvSpPr/>
          <p:nvPr/>
        </p:nvSpPr>
        <p:spPr>
          <a:xfrm>
            <a:off x="0" y="0"/>
            <a:ext cx="2235300" cy="5143500"/>
          </a:xfrm>
          <a:prstGeom prst="rect">
            <a:avLst/>
          </a:prstGeom>
          <a:solidFill>
            <a:srgbClr val="000000"/>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479" name="Google Shape;479;p50"/>
          <p:cNvSpPr txBox="1"/>
          <p:nvPr/>
        </p:nvSpPr>
        <p:spPr>
          <a:xfrm>
            <a:off x="2265225" y="0"/>
            <a:ext cx="6879000" cy="650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800"/>
              </a:spcBef>
              <a:spcAft>
                <a:spcPts val="400"/>
              </a:spcAft>
              <a:buNone/>
            </a:pPr>
            <a:r>
              <a:rPr lang="en" sz="3200">
                <a:solidFill>
                  <a:srgbClr val="000000"/>
                </a:solidFill>
                <a:latin typeface="Roboto"/>
                <a:ea typeface="Roboto"/>
                <a:cs typeface="Roboto"/>
                <a:sym typeface="Roboto"/>
              </a:rPr>
              <a:t>Next Time</a:t>
            </a:r>
            <a:endParaRPr sz="3200">
              <a:solidFill>
                <a:srgbClr val="000000"/>
              </a:solidFill>
              <a:latin typeface="Roboto"/>
              <a:ea typeface="Roboto"/>
              <a:cs typeface="Roboto"/>
              <a:sym typeface="Roboto"/>
            </a:endParaRPr>
          </a:p>
        </p:txBody>
      </p:sp>
      <p:sp>
        <p:nvSpPr>
          <p:cNvPr id="480" name="Google Shape;480;p50"/>
          <p:cNvSpPr txBox="1"/>
          <p:nvPr/>
        </p:nvSpPr>
        <p:spPr>
          <a:xfrm>
            <a:off x="2369700" y="1469199"/>
            <a:ext cx="6774300" cy="28353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0"/>
              </a:spcAft>
              <a:buNone/>
            </a:pPr>
            <a:r>
              <a:rPr b="1" lang="en" sz="1800">
                <a:solidFill>
                  <a:schemeClr val="dk1"/>
                </a:solidFill>
                <a:latin typeface="Roboto"/>
                <a:ea typeface="Roboto"/>
                <a:cs typeface="Roboto"/>
                <a:sym typeface="Roboto"/>
              </a:rPr>
              <a:t>Challenge:</a:t>
            </a:r>
            <a:r>
              <a:rPr lang="en" sz="1800">
                <a:solidFill>
                  <a:schemeClr val="dk1"/>
                </a:solidFill>
                <a:latin typeface="Roboto"/>
                <a:ea typeface="Roboto"/>
                <a:cs typeface="Roboto"/>
                <a:sym typeface="Roboto"/>
              </a:rPr>
              <a:t> Build logic gates using only NAND</a:t>
            </a:r>
            <a:endParaRPr sz="1800">
              <a:solidFill>
                <a:schemeClr val="dk1"/>
              </a:solidFill>
              <a:latin typeface="Roboto"/>
              <a:ea typeface="Roboto"/>
              <a:cs typeface="Roboto"/>
              <a:sym typeface="Roboto"/>
            </a:endParaRPr>
          </a:p>
          <a:p>
            <a:pPr indent="0" lvl="0" marL="0" rtl="0" algn="l">
              <a:lnSpc>
                <a:spcPct val="115000"/>
              </a:lnSpc>
              <a:spcBef>
                <a:spcPts val="1200"/>
              </a:spcBef>
              <a:spcAft>
                <a:spcPts val="0"/>
              </a:spcAft>
              <a:buNone/>
            </a:pPr>
            <a:r>
              <a:rPr lang="en" sz="1800">
                <a:solidFill>
                  <a:schemeClr val="dk1"/>
                </a:solidFill>
                <a:latin typeface="Roboto"/>
                <a:ea typeface="Roboto"/>
                <a:cs typeface="Roboto"/>
                <a:sym typeface="Roboto"/>
              </a:rPr>
              <a:t>Rules:</a:t>
            </a:r>
            <a:endParaRPr sz="1800">
              <a:solidFill>
                <a:schemeClr val="dk1"/>
              </a:solidFill>
              <a:latin typeface="Roboto"/>
              <a:ea typeface="Roboto"/>
              <a:cs typeface="Roboto"/>
              <a:sym typeface="Roboto"/>
            </a:endParaRPr>
          </a:p>
          <a:p>
            <a:pPr indent="-342900" lvl="0" marL="457200" rtl="0" algn="l">
              <a:lnSpc>
                <a:spcPct val="115000"/>
              </a:lnSpc>
              <a:spcBef>
                <a:spcPts val="1200"/>
              </a:spcBef>
              <a:spcAft>
                <a:spcPts val="0"/>
              </a:spcAft>
              <a:buClr>
                <a:schemeClr val="dk1"/>
              </a:buClr>
              <a:buSzPts val="1800"/>
              <a:buFont typeface="Roboto"/>
              <a:buChar char="●"/>
            </a:pPr>
            <a:r>
              <a:rPr lang="en" sz="1800">
                <a:solidFill>
                  <a:schemeClr val="dk1"/>
                </a:solidFill>
                <a:latin typeface="Roboto"/>
                <a:ea typeface="Roboto"/>
                <a:cs typeface="Roboto"/>
                <a:sym typeface="Roboto"/>
              </a:rPr>
              <a:t>Use only NAND gates</a:t>
            </a:r>
            <a:endParaRPr sz="1800">
              <a:solidFill>
                <a:schemeClr val="dk1"/>
              </a:solidFill>
              <a:latin typeface="Roboto"/>
              <a:ea typeface="Roboto"/>
              <a:cs typeface="Roboto"/>
              <a:sym typeface="Roboto"/>
            </a:endParaRPr>
          </a:p>
          <a:p>
            <a:pPr indent="-342900" lvl="0" marL="457200" rtl="0" algn="l">
              <a:lnSpc>
                <a:spcPct val="115000"/>
              </a:lnSpc>
              <a:spcBef>
                <a:spcPts val="0"/>
              </a:spcBef>
              <a:spcAft>
                <a:spcPts val="0"/>
              </a:spcAft>
              <a:buClr>
                <a:schemeClr val="dk1"/>
              </a:buClr>
              <a:buSzPts val="1800"/>
              <a:buFont typeface="Roboto"/>
              <a:buChar char="●"/>
            </a:pPr>
            <a:r>
              <a:rPr lang="en" sz="1800">
                <a:solidFill>
                  <a:schemeClr val="dk1"/>
                </a:solidFill>
                <a:latin typeface="Roboto"/>
                <a:ea typeface="Roboto"/>
                <a:cs typeface="Roboto"/>
                <a:sym typeface="Roboto"/>
              </a:rPr>
              <a:t>Match the correct truth table</a:t>
            </a:r>
            <a:endParaRPr sz="1800">
              <a:solidFill>
                <a:schemeClr val="dk1"/>
              </a:solidFill>
              <a:latin typeface="Roboto"/>
              <a:ea typeface="Roboto"/>
              <a:cs typeface="Roboto"/>
              <a:sym typeface="Roboto"/>
            </a:endParaRPr>
          </a:p>
          <a:p>
            <a:pPr indent="-342900" lvl="0" marL="457200" rtl="0" algn="l">
              <a:lnSpc>
                <a:spcPct val="115000"/>
              </a:lnSpc>
              <a:spcBef>
                <a:spcPts val="0"/>
              </a:spcBef>
              <a:spcAft>
                <a:spcPts val="0"/>
              </a:spcAft>
              <a:buClr>
                <a:schemeClr val="dk1"/>
              </a:buClr>
              <a:buSzPts val="1800"/>
              <a:buFont typeface="Roboto"/>
              <a:buChar char="●"/>
            </a:pPr>
            <a:r>
              <a:rPr lang="en" sz="1800">
                <a:solidFill>
                  <a:schemeClr val="dk1"/>
                </a:solidFill>
                <a:latin typeface="Roboto"/>
                <a:ea typeface="Roboto"/>
                <a:cs typeface="Roboto"/>
                <a:sym typeface="Roboto"/>
              </a:rPr>
              <a:t>Build a truth table for each interim step</a:t>
            </a:r>
            <a:endParaRPr sz="1800">
              <a:solidFill>
                <a:schemeClr val="dk1"/>
              </a:solidFill>
              <a:latin typeface="Roboto"/>
              <a:ea typeface="Roboto"/>
              <a:cs typeface="Roboto"/>
              <a:sym typeface="Roboto"/>
            </a:endParaRPr>
          </a:p>
          <a:p>
            <a:pPr indent="-342900" lvl="0" marL="457200" rtl="0" algn="l">
              <a:lnSpc>
                <a:spcPct val="115000"/>
              </a:lnSpc>
              <a:spcBef>
                <a:spcPts val="0"/>
              </a:spcBef>
              <a:spcAft>
                <a:spcPts val="0"/>
              </a:spcAft>
              <a:buClr>
                <a:schemeClr val="dk1"/>
              </a:buClr>
              <a:buSzPts val="1800"/>
              <a:buFont typeface="Roboto"/>
              <a:buChar char="●"/>
            </a:pPr>
            <a:r>
              <a:rPr lang="en" sz="1800">
                <a:solidFill>
                  <a:schemeClr val="dk1"/>
                </a:solidFill>
                <a:latin typeface="Roboto"/>
                <a:ea typeface="Roboto"/>
                <a:cs typeface="Roboto"/>
                <a:sym typeface="Roboto"/>
              </a:rPr>
              <a:t>Be ready to explain your design</a:t>
            </a:r>
            <a:endParaRPr sz="1800">
              <a:solidFill>
                <a:schemeClr val="dk1"/>
              </a:solidFill>
              <a:latin typeface="Roboto"/>
              <a:ea typeface="Roboto"/>
              <a:cs typeface="Roboto"/>
              <a:sym typeface="Roboto"/>
            </a:endParaRPr>
          </a:p>
          <a:p>
            <a:pPr indent="0" lvl="0" marL="457200" rtl="0" algn="l">
              <a:lnSpc>
                <a:spcPct val="115000"/>
              </a:lnSpc>
              <a:spcBef>
                <a:spcPts val="1200"/>
              </a:spcBef>
              <a:spcAft>
                <a:spcPts val="1200"/>
              </a:spcAft>
              <a:buNone/>
            </a:pPr>
            <a:r>
              <a:t/>
            </a:r>
            <a:endParaRPr sz="1800">
              <a:solidFill>
                <a:schemeClr val="dk1"/>
              </a:solidFill>
              <a:latin typeface="Roboto"/>
              <a:ea typeface="Roboto"/>
              <a:cs typeface="Roboto"/>
              <a:sym typeface="Roboto"/>
            </a:endParaRPr>
          </a:p>
        </p:txBody>
      </p:sp>
      <p:pic>
        <p:nvPicPr>
          <p:cNvPr id="481" name="Google Shape;481;p50" title="hpa-logo-red.png"/>
          <p:cNvPicPr preferRelativeResize="0"/>
          <p:nvPr/>
        </p:nvPicPr>
        <p:blipFill>
          <a:blip r:embed="rId3">
            <a:alphaModFix/>
          </a:blip>
          <a:stretch>
            <a:fillRect/>
          </a:stretch>
        </p:blipFill>
        <p:spPr>
          <a:xfrm>
            <a:off x="0" y="0"/>
            <a:ext cx="2192614" cy="867301"/>
          </a:xfrm>
          <a:prstGeom prst="rect">
            <a:avLst/>
          </a:prstGeom>
          <a:noFill/>
          <a:ln>
            <a:noFill/>
          </a:ln>
        </p:spPr>
      </p:pic>
      <p:sp>
        <p:nvSpPr>
          <p:cNvPr id="482" name="Google Shape;482;p50"/>
          <p:cNvSpPr txBox="1"/>
          <p:nvPr/>
        </p:nvSpPr>
        <p:spPr>
          <a:xfrm>
            <a:off x="2253719" y="0"/>
            <a:ext cx="6909000" cy="867300"/>
          </a:xfrm>
          <a:prstGeom prst="rect">
            <a:avLst/>
          </a:prstGeom>
          <a:solidFill>
            <a:srgbClr val="EEEEEE"/>
          </a:solidFill>
          <a:ln>
            <a:noFill/>
          </a:ln>
        </p:spPr>
        <p:txBody>
          <a:bodyPr anchorCtr="0" anchor="b" bIns="91425" lIns="91425" spcFirstLastPara="1" rIns="91425" wrap="square" tIns="91425">
            <a:noAutofit/>
          </a:bodyPr>
          <a:lstStyle/>
          <a:p>
            <a:pPr indent="0" lvl="0" marL="0" rtl="0" algn="ctr">
              <a:lnSpc>
                <a:spcPct val="115000"/>
              </a:lnSpc>
              <a:spcBef>
                <a:spcPts val="2400"/>
              </a:spcBef>
              <a:spcAft>
                <a:spcPts val="600"/>
              </a:spcAft>
              <a:buNone/>
            </a:pPr>
            <a:r>
              <a:rPr lang="en" sz="3200">
                <a:solidFill>
                  <a:schemeClr val="dk1"/>
                </a:solidFill>
                <a:latin typeface="Roboto"/>
                <a:ea typeface="Roboto"/>
                <a:cs typeface="Roboto"/>
                <a:sym typeface="Roboto"/>
              </a:rPr>
              <a:t>Group Activity Instructions</a:t>
            </a:r>
            <a:endParaRPr b="1" sz="3200">
              <a:solidFill>
                <a:srgbClr val="000000"/>
              </a:solidFill>
              <a:latin typeface="Roboto"/>
              <a:ea typeface="Roboto"/>
              <a:cs typeface="Roboto"/>
              <a:sym typeface="Roboto"/>
            </a:endParaRPr>
          </a:p>
        </p:txBody>
      </p:sp>
      <p:sp>
        <p:nvSpPr>
          <p:cNvPr id="483" name="Google Shape;483;p50"/>
          <p:cNvSpPr txBox="1"/>
          <p:nvPr/>
        </p:nvSpPr>
        <p:spPr>
          <a:xfrm>
            <a:off x="2246244" y="867300"/>
            <a:ext cx="6909000" cy="612900"/>
          </a:xfrm>
          <a:prstGeom prst="rect">
            <a:avLst/>
          </a:prstGeom>
          <a:solidFill>
            <a:srgbClr val="EEEEEE"/>
          </a:solidFill>
          <a:ln>
            <a:noFill/>
          </a:ln>
        </p:spPr>
        <p:txBody>
          <a:bodyPr anchorCtr="0" anchor="t" bIns="91425" lIns="91425" spcFirstLastPara="1" rIns="91425" wrap="square" tIns="91425">
            <a:normAutofit/>
          </a:bodyPr>
          <a:lstStyle/>
          <a:p>
            <a:pPr indent="0" lvl="0" marL="0" rtl="0" algn="ctr">
              <a:spcBef>
                <a:spcPts val="1000"/>
              </a:spcBef>
              <a:spcAft>
                <a:spcPts val="0"/>
              </a:spcAft>
              <a:buSzPts val="1100"/>
              <a:buNone/>
            </a:pPr>
            <a:r>
              <a:t/>
            </a:r>
            <a:endParaRPr sz="2400">
              <a:solidFill>
                <a:srgbClr val="595959"/>
              </a:solidFill>
              <a:latin typeface="Roboto"/>
              <a:ea typeface="Roboto"/>
              <a:cs typeface="Roboto"/>
              <a:sym typeface="Roboto"/>
            </a:endParaRPr>
          </a:p>
        </p:txBody>
      </p:sp>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