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Lst>
  <p:sldSz cy="5143500" cx="9144000"/>
  <p:notesSz cx="6858000" cy="9144000"/>
  <p:embeddedFontLst>
    <p:embeddedFont>
      <p:font typeface="Roboto"/>
      <p:regular r:id="rId17"/>
      <p:bold r:id="rId18"/>
      <p:italic r:id="rId19"/>
      <p:boldItalic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599619A-EB0A-49A0-90ED-627C908A86D9}">
  <a:tblStyle styleId="{9599619A-EB0A-49A0-90ED-627C908A86D9}"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boldItalic.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font" Target="fonts/Roboto-regular.fntdata"/><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font" Target="fonts/Roboto-italic.fntdata"/><Relationship Id="rId6" Type="http://schemas.openxmlformats.org/officeDocument/2006/relationships/notesMaster" Target="notesMasters/notesMaster1.xml"/><Relationship Id="rId18" Type="http://schemas.openxmlformats.org/officeDocument/2006/relationships/font" Target="fonts/Roboto-bold.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bcc08121b0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bcc08121b0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rPr>
              <a:t>This slide is about expectation management. Before we talk about AI, students already have strong mental models, built from movies, headlines, and/or hype. Our goal here is to gently surface those assumptions without correcting them yet.</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Though we will look at some code, this is not a programming unit, nor is it about sci‑fi futures. It’s about understanding what AI actually is, how it works at a conceptual level, and how to reason about its capabilities and limits.</a:t>
            </a:r>
            <a:endParaRPr>
              <a:solidFill>
                <a:schemeClr val="dk1"/>
              </a:solidFill>
            </a:endParaRPr>
          </a:p>
          <a:p>
            <a:pPr indent="0" lvl="0" marL="0" rtl="0" algn="l">
              <a:lnSpc>
                <a:spcPct val="115000"/>
              </a:lnSpc>
              <a:spcBef>
                <a:spcPts val="0"/>
              </a:spcBef>
              <a:spcAft>
                <a:spcPts val="0"/>
              </a:spcAft>
              <a:buNone/>
            </a:pPr>
            <a:r>
              <a:rPr lang="en">
                <a:solidFill>
                  <a:srgbClr val="222222"/>
                </a:solidFill>
              </a:rPr>
              <a:t>Highlight that AI is broader than just LLMs: it’s a long arc of ideas.</a:t>
            </a:r>
            <a:endParaRPr>
              <a:solidFill>
                <a:srgbClr val="222222"/>
              </a:solidFill>
            </a:endParaRPr>
          </a:p>
          <a:p>
            <a:pPr indent="0" lvl="0" marL="0" rtl="0" algn="l">
              <a:lnSpc>
                <a:spcPct val="115000"/>
              </a:lnSpc>
              <a:spcBef>
                <a:spcPts val="0"/>
              </a:spcBef>
              <a:spcAft>
                <a:spcPts val="0"/>
              </a:spcAft>
              <a:buNone/>
            </a:pPr>
            <a:r>
              <a:rPr lang="en">
                <a:solidFill>
                  <a:schemeClr val="dk1"/>
                </a:solidFill>
              </a:rPr>
              <a:t>Describe why this unit focuses on thinking about AI, not just using AI tools, we can do that later.</a:t>
            </a:r>
            <a:endParaRPr>
              <a:solidFill>
                <a:schemeClr val="dk1"/>
              </a:solidFill>
            </a:endParaRPr>
          </a:p>
          <a:p>
            <a:pPr indent="0" lvl="0" marL="0" rtl="0" algn="l">
              <a:lnSpc>
                <a:spcPct val="115000"/>
              </a:lnSpc>
              <a:spcBef>
                <a:spcPts val="0"/>
              </a:spcBef>
              <a:spcAft>
                <a:spcPts val="0"/>
              </a:spcAft>
              <a:buNone/>
            </a:pPr>
            <a:r>
              <a:rPr lang="en">
                <a:solidFill>
                  <a:schemeClr val="dk1"/>
                </a:solidFill>
              </a:rPr>
              <a:t>Example script: “Before we even define AI, I want to be clear about expectations. Every one of you already has an idea of what AI is. Some of those ideas are useful. Some are… very cinematic. Today, we’re not fixing those ideas yet—we’re just putting them on the table.”</a:t>
            </a:r>
            <a:endParaRPr>
              <a:solidFill>
                <a:schemeClr val="dk1"/>
              </a:solidFill>
            </a:endParaRPr>
          </a:p>
          <a:p>
            <a:pPr indent="0" lvl="0" marL="0" rtl="0" algn="l">
              <a:lnSpc>
                <a:spcPct val="115000"/>
              </a:lnSpc>
              <a:spcBef>
                <a:spcPts val="0"/>
              </a:spcBef>
              <a:spcAft>
                <a:spcPts val="0"/>
              </a:spcAft>
              <a:buNone/>
            </a:pPr>
            <a:r>
              <a:rPr lang="en">
                <a:solidFill>
                  <a:schemeClr val="dk1"/>
                </a:solidFill>
              </a:rPr>
              <a:t>Discussion: </a:t>
            </a:r>
            <a:r>
              <a:rPr lang="en">
                <a:solidFill>
                  <a:schemeClr val="dk1"/>
                </a:solidFill>
              </a:rPr>
              <a:t>This is an open, low‑stakes discussion. Do not evaluate answers. The goal is to collect examples and notice patterns: fear, excitement, confusion, exaggeration. If students default to movies, let them. We will later use those examples to contrast narrow vs general intelligence.</a:t>
            </a:r>
            <a:endParaRPr>
              <a:solidFill>
                <a:schemeClr val="dk1"/>
              </a:solidFill>
            </a:endParaRPr>
          </a:p>
          <a:p>
            <a:pPr indent="0" lvl="0" marL="0" rtl="0" algn="l">
              <a:lnSpc>
                <a:spcPct val="115000"/>
              </a:lnSpc>
              <a:spcBef>
                <a:spcPts val="0"/>
              </a:spcBef>
              <a:spcAft>
                <a:spcPts val="0"/>
              </a:spcAft>
              <a:buNone/>
            </a:pPr>
            <a:r>
              <a:rPr lang="en">
                <a:solidFill>
                  <a:schemeClr val="dk1"/>
                </a:solidFill>
              </a:rPr>
              <a:t>“There’s no wrong answer here. I’m not asking what AI is, just what pops into your head first. Movies? ChatGPT? Robots? Job loss? Let’s hear a few.”</a:t>
            </a:r>
            <a:endParaRPr>
              <a:solidFill>
                <a:schemeClr val="dk1"/>
              </a:solidFill>
            </a:endParaRPr>
          </a:p>
          <a:p>
            <a:pPr indent="0" lvl="0" marL="0" rtl="0" algn="l">
              <a:lnSpc>
                <a:spcPct val="115000"/>
              </a:lnSpc>
              <a:spcBef>
                <a:spcPts val="0"/>
              </a:spcBef>
              <a:spcAft>
                <a:spcPts val="0"/>
              </a:spcAft>
              <a:buNone/>
            </a:pPr>
            <a:r>
              <a:rPr lang="en">
                <a:solidFill>
                  <a:schemeClr val="dk1"/>
                </a:solidFill>
              </a:rPr>
              <a:t>TRANSITION</a:t>
            </a:r>
            <a:endParaRPr>
              <a:solidFill>
                <a:schemeClr val="dk1"/>
              </a:solidFill>
            </a:endParaRPr>
          </a:p>
          <a:p>
            <a:pPr indent="0" lvl="0" marL="0" rtl="0" algn="l">
              <a:lnSpc>
                <a:spcPct val="115000"/>
              </a:lnSpc>
              <a:spcBef>
                <a:spcPts val="0"/>
              </a:spcBef>
              <a:spcAft>
                <a:spcPts val="0"/>
              </a:spcAft>
              <a:buNone/>
            </a:pPr>
            <a:r>
              <a:rPr lang="en">
                <a:solidFill>
                  <a:schemeClr val="dk1"/>
                </a:solidFill>
              </a:rPr>
              <a:t>This slide marks a transition: we are moving from intuition to analysis. Explain that before defining intelligence, it helps to look at how we define life, because the debates are surprisingly similar.</a:t>
            </a:r>
            <a:endParaRPr>
              <a:solidFill>
                <a:schemeClr val="dk1"/>
              </a:solidFill>
            </a:endParaRPr>
          </a:p>
          <a:p>
            <a:pPr indent="0" lvl="0" marL="0" marR="381000" rtl="0" algn="l">
              <a:lnSpc>
                <a:spcPct val="115000"/>
              </a:lnSpc>
              <a:spcBef>
                <a:spcPts val="0"/>
              </a:spcBef>
              <a:spcAft>
                <a:spcPts val="0"/>
              </a:spcAft>
              <a:buNone/>
            </a:pPr>
            <a:r>
              <a:rPr lang="en">
                <a:solidFill>
                  <a:schemeClr val="dk1"/>
                </a:solidFill>
              </a:rPr>
              <a:t>“To understand why AI is so hard to define, we’re going to take a short detour. Let’s talk about something humans have argued about for centuries: what counts as alive.”</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1200"/>
              </a:spcBef>
              <a:spcAft>
                <a:spcPts val="1200"/>
              </a:spcAft>
              <a:buNone/>
            </a:pPr>
            <a:r>
              <a:t/>
            </a:r>
            <a:endParaRPr>
              <a:solidFill>
                <a:schemeClr val="dk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3bcc08121b0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3bcc08121b0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a:solidFill>
                  <a:schemeClr val="dk1"/>
                </a:solidFill>
              </a:rPr>
              <a:t>This slide marks a transition: we are moving from intuition to analysis. Explain that before defining </a:t>
            </a:r>
            <a:r>
              <a:rPr i="1" lang="en">
                <a:solidFill>
                  <a:schemeClr val="dk1"/>
                </a:solidFill>
              </a:rPr>
              <a:t>intelligence</a:t>
            </a:r>
            <a:r>
              <a:rPr lang="en">
                <a:solidFill>
                  <a:schemeClr val="dk1"/>
                </a:solidFill>
              </a:rPr>
              <a:t>, it helps to look at how we define </a:t>
            </a:r>
            <a:r>
              <a:rPr i="1" lang="en">
                <a:solidFill>
                  <a:schemeClr val="dk1"/>
                </a:solidFill>
              </a:rPr>
              <a:t>life</a:t>
            </a:r>
            <a:r>
              <a:rPr lang="en">
                <a:solidFill>
                  <a:schemeClr val="dk1"/>
                </a:solidFill>
              </a:rPr>
              <a:t>, because the debates are surprisingly similar.</a:t>
            </a:r>
            <a:endParaRPr>
              <a:solidFill>
                <a:schemeClr val="dk1"/>
              </a:solidFill>
            </a:endParaRPr>
          </a:p>
          <a:p>
            <a:pPr indent="0" lvl="0" marL="0" rtl="0" algn="l">
              <a:spcBef>
                <a:spcPts val="1200"/>
              </a:spcBef>
              <a:spcAft>
                <a:spcPts val="0"/>
              </a:spcAft>
              <a:buNone/>
            </a:pPr>
            <a:r>
              <a:rPr lang="en"/>
              <a:t>Think back to early in Biology class, these are likely some of the suggested criteria for defining life. </a:t>
            </a:r>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Walk students row by row, but do not read the table verbatim. Instead, point out </a:t>
            </a:r>
            <a:r>
              <a:rPr i="1" lang="en">
                <a:solidFill>
                  <a:schemeClr val="dk1"/>
                </a:solidFill>
              </a:rPr>
              <a:t>edge cases</a:t>
            </a:r>
            <a:r>
              <a:rPr lang="en">
                <a:solidFill>
                  <a:schemeClr val="dk1"/>
                </a:solidFill>
              </a:rPr>
              <a:t>:</a:t>
            </a:r>
            <a:endParaRPr>
              <a:solidFill>
                <a:schemeClr val="dk1"/>
              </a:solidFill>
            </a:endParaRPr>
          </a:p>
          <a:p>
            <a:pPr indent="-298450" lvl="0" marL="457200" rtl="0" algn="l">
              <a:lnSpc>
                <a:spcPct val="115000"/>
              </a:lnSpc>
              <a:spcBef>
                <a:spcPts val="1200"/>
              </a:spcBef>
              <a:spcAft>
                <a:spcPts val="0"/>
              </a:spcAft>
              <a:buClr>
                <a:schemeClr val="dk1"/>
              </a:buClr>
              <a:buSzPts val="1100"/>
              <a:buChar char="●"/>
            </a:pPr>
            <a:r>
              <a:rPr lang="en">
                <a:solidFill>
                  <a:schemeClr val="dk1"/>
                </a:solidFill>
              </a:rPr>
              <a:t>Viruses: reproduce but don’t metabolize</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Prions: replicate without being alive</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Stalactites: grow but are not alive</a:t>
            </a:r>
            <a:endParaRPr>
              <a:solidFill>
                <a:schemeClr val="dk1"/>
              </a:solidFill>
            </a:endParaRPr>
          </a:p>
          <a:p>
            <a:pPr indent="0" lvl="0" marL="0" rtl="0" algn="l">
              <a:lnSpc>
                <a:spcPct val="115000"/>
              </a:lnSpc>
              <a:spcBef>
                <a:spcPts val="1200"/>
              </a:spcBef>
              <a:spcAft>
                <a:spcPts val="0"/>
              </a:spcAft>
              <a:buNone/>
            </a:pPr>
            <a:r>
              <a:rPr lang="en">
                <a:solidFill>
                  <a:schemeClr val="dk1"/>
                </a:solidFill>
              </a:rPr>
              <a:t>The key insight: life is defined by clusters of properties, not a single rule, and those that are necessary and sufficient are few. </a:t>
            </a:r>
            <a:r>
              <a:rPr lang="en"/>
              <a:t>Looking at the table only the criteria Cells and Metabolism can be used to distinguish.</a:t>
            </a:r>
            <a:endParaRPr/>
          </a:p>
          <a:p>
            <a:pPr indent="0" lvl="0" marL="0" marR="381000" rtl="0" algn="l">
              <a:lnSpc>
                <a:spcPct val="115000"/>
              </a:lnSpc>
              <a:spcBef>
                <a:spcPts val="1200"/>
              </a:spcBef>
              <a:spcAft>
                <a:spcPts val="0"/>
              </a:spcAft>
              <a:buNone/>
            </a:pPr>
            <a:r>
              <a:rPr lang="en"/>
              <a:t>“Notice something important here: there is no single box that magically makes something alive. Instead, life is defined by a bundle of traits, and some </a:t>
            </a:r>
            <a:r>
              <a:rPr lang="en"/>
              <a:t>criteria</a:t>
            </a:r>
            <a:r>
              <a:rPr lang="en"/>
              <a:t> sit on the boundary.”</a:t>
            </a:r>
            <a:endParaRPr/>
          </a:p>
          <a:p>
            <a:pPr indent="0" lvl="0" marL="0" marR="381000" rtl="0" algn="l">
              <a:lnSpc>
                <a:spcPct val="115000"/>
              </a:lnSpc>
              <a:spcBef>
                <a:spcPts val="1200"/>
              </a:spcBef>
              <a:spcAft>
                <a:spcPts val="0"/>
              </a:spcAft>
              <a:buNone/>
            </a:pPr>
            <a:r>
              <a:rPr lang="en"/>
              <a:t>“Keep that discomfort in mind. We’re about to revisit it.”</a:t>
            </a:r>
            <a:endParaRPr/>
          </a:p>
          <a:p>
            <a:pPr indent="0" lvl="0" marL="0" rtl="0" algn="l">
              <a:lnSpc>
                <a:spcPct val="115000"/>
              </a:lnSpc>
              <a:spcBef>
                <a:spcPts val="1200"/>
              </a:spcBef>
              <a:spcAft>
                <a:spcPts val="120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3bcc08121b0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3bcc08121b0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a:solidFill>
                  <a:schemeClr val="dk1"/>
                </a:solidFill>
              </a:rPr>
              <a:t>Bridge explicitly from biology to cognition. Make it clear that intelligence is even </a:t>
            </a:r>
            <a:r>
              <a:rPr i="1" lang="en">
                <a:solidFill>
                  <a:schemeClr val="dk1"/>
                </a:solidFill>
              </a:rPr>
              <a:t>harder</a:t>
            </a:r>
            <a:r>
              <a:rPr lang="en">
                <a:solidFill>
                  <a:schemeClr val="dk1"/>
                </a:solidFill>
              </a:rPr>
              <a:t> to define than life because it’s invisible, rather we infer it from behavior.</a:t>
            </a:r>
            <a:endParaRPr>
              <a:solidFill>
                <a:schemeClr val="dk1"/>
              </a:solidFill>
            </a:endParaRPr>
          </a:p>
          <a:p>
            <a:pPr indent="0" lvl="0" marL="0" rtl="0" algn="l">
              <a:lnSpc>
                <a:spcPct val="115000"/>
              </a:lnSpc>
              <a:spcBef>
                <a:spcPts val="1200"/>
              </a:spcBef>
              <a:spcAft>
                <a:spcPts val="0"/>
              </a:spcAft>
              <a:buNone/>
            </a:pPr>
            <a:r>
              <a:rPr lang="en">
                <a:solidFill>
                  <a:schemeClr val="dk1"/>
                </a:solidFill>
              </a:rPr>
              <a:t>“If defining life is messy, defining intelligence is worse. You can’t open something up and point to intelligence. You only ever see evidence of it.”</a:t>
            </a:r>
            <a:endParaRPr>
              <a:solidFill>
                <a:schemeClr val="dk1"/>
              </a:solidFill>
            </a:endParaRPr>
          </a:p>
          <a:p>
            <a:pPr indent="0" lvl="0" marL="0" rtl="0" algn="l">
              <a:lnSpc>
                <a:spcPct val="115000"/>
              </a:lnSpc>
              <a:spcBef>
                <a:spcPts val="1200"/>
              </a:spcBef>
              <a:spcAft>
                <a:spcPts val="0"/>
              </a:spcAft>
              <a:buNone/>
            </a:pPr>
            <a:r>
              <a:rPr lang="en">
                <a:solidFill>
                  <a:schemeClr val="dk1"/>
                </a:solidFill>
              </a:rPr>
              <a:t>We build the criteria for determining intelligence. Discuss Turing Test, Eliza, ChatGPT in this context. </a:t>
            </a:r>
            <a:endParaRPr>
              <a:solidFill>
                <a:schemeClr val="dk1"/>
              </a:solidFill>
            </a:endParaRPr>
          </a:p>
          <a:p>
            <a:pPr indent="0" lvl="0" marL="0" rtl="0" algn="l">
              <a:lnSpc>
                <a:spcPct val="115000"/>
              </a:lnSpc>
              <a:spcBef>
                <a:spcPts val="1200"/>
              </a:spcBef>
              <a:spcAft>
                <a:spcPts val="1200"/>
              </a:spcAft>
              <a:buNone/>
            </a:pPr>
            <a:r>
              <a:rPr lang="en">
                <a:solidFill>
                  <a:schemeClr val="dk1"/>
                </a:solidFill>
              </a:rPr>
              <a:t>Move into selecting the criteria on a whiteboard. Pair students up to come up with two criteria for each pair. Let students propose definitions. Have each pair write keywords on the board: e.g. learning, problem‑solving, thinking, awareness. Do not reconcile contradictions yet. Once all are collected: distill down to: Memory, Communication, Problem Solving, Self-awareness, Meta-Cognition, Goal Directed Behaviour, and Emotions. </a:t>
            </a:r>
            <a:endParaRPr>
              <a:solidFill>
                <a:srgbClr val="222222"/>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3bcc08121b0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3bcc08121b0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rPr>
              <a:t>Here we have the intellectual core of the session.</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Emphasize that intelligence is multi‑dimensional</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Highlight surprises (fish, insects, plants, AI)</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Stress that AI shows </a:t>
            </a:r>
            <a:r>
              <a:rPr i="1" lang="en">
                <a:solidFill>
                  <a:schemeClr val="dk1"/>
                </a:solidFill>
              </a:rPr>
              <a:t>some</a:t>
            </a:r>
            <a:r>
              <a:rPr lang="en">
                <a:solidFill>
                  <a:schemeClr val="dk1"/>
                </a:solidFill>
              </a:rPr>
              <a:t> intelligent traits but not others, especially the ones that actually differentiate!</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Avoid debating consciousness here by keeping the focus on observable capabilities.</a:t>
            </a:r>
            <a:endParaRPr>
              <a:solidFill>
                <a:schemeClr val="dk1"/>
              </a:solidFill>
            </a:endParaRPr>
          </a:p>
          <a:p>
            <a:pPr indent="0" lvl="0" marL="0" marR="381000" rtl="0" algn="l">
              <a:lnSpc>
                <a:spcPct val="115000"/>
              </a:lnSpc>
              <a:spcBef>
                <a:spcPts val="1200"/>
              </a:spcBef>
              <a:spcAft>
                <a:spcPts val="0"/>
              </a:spcAft>
              <a:buClr>
                <a:schemeClr val="dk1"/>
              </a:buClr>
              <a:buSzPts val="1100"/>
              <a:buFont typeface="Arial"/>
              <a:buNone/>
            </a:pPr>
            <a:r>
              <a:rPr lang="en"/>
              <a:t>“This table is not saying who is ‘smart’ or ‘dumb’. It’s saying intelligence comes in pieces.”</a:t>
            </a:r>
            <a:endParaRPr/>
          </a:p>
          <a:p>
            <a:pPr indent="0" lvl="0" marL="0" marR="381000" rtl="0" algn="l">
              <a:lnSpc>
                <a:spcPct val="115000"/>
              </a:lnSpc>
              <a:spcBef>
                <a:spcPts val="1200"/>
              </a:spcBef>
              <a:spcAft>
                <a:spcPts val="0"/>
              </a:spcAft>
              <a:buClr>
                <a:schemeClr val="dk1"/>
              </a:buClr>
              <a:buSzPts val="1100"/>
              <a:buFont typeface="Arial"/>
              <a:buNone/>
            </a:pPr>
            <a:r>
              <a:rPr lang="en"/>
              <a:t>“AI systems today are very good at some pieces: memory, communication, goal‑directed behavior, and completely miss others.”</a:t>
            </a:r>
            <a:endParaRPr/>
          </a:p>
          <a:p>
            <a:pPr indent="0" lvl="0" marL="0" rtl="0" algn="l">
              <a:spcBef>
                <a:spcPts val="1200"/>
              </a:spcBef>
              <a:spcAft>
                <a:spcPts val="0"/>
              </a:spcAft>
              <a:buNone/>
            </a:pPr>
            <a:r>
              <a:rPr lang="en"/>
              <a:t>Similarly to the life discussion we can boil the criteria that are necessary and sufficient to Self-awareness, Meta-cognition (to some degree) and Emotions. AI has none of these.</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bcc08121b0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bcc08121b0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0"/>
              </a:spcBef>
              <a:spcAft>
                <a:spcPts val="0"/>
              </a:spcAft>
              <a:buNone/>
            </a:pPr>
            <a:r>
              <a:rPr lang="en">
                <a:solidFill>
                  <a:schemeClr val="dk1"/>
                </a:solidFill>
              </a:rPr>
              <a:t>“AI didn’t appear all at once. First it was an academic field defined in 1956, then a bunch of different strategies: rule systems, brain-inspired nets, statistical learning, and now massive language models — each shaped how people think about machine intelligence.”</a:t>
            </a:r>
            <a:endParaRPr>
              <a:solidFill>
                <a:schemeClr val="dk1"/>
              </a:solidFill>
            </a:endParaRPr>
          </a:p>
          <a:p>
            <a:pPr indent="0" lvl="0" marL="0" marR="381000" rtl="0" algn="l">
              <a:lnSpc>
                <a:spcPct val="115000"/>
              </a:lnSpc>
              <a:spcBef>
                <a:spcPts val="1200"/>
              </a:spcBef>
              <a:spcAft>
                <a:spcPts val="0"/>
              </a:spcAft>
              <a:buNone/>
            </a:pPr>
            <a:r>
              <a:rPr lang="en">
                <a:solidFill>
                  <a:schemeClr val="dk1"/>
                </a:solidFill>
              </a:rPr>
              <a:t>1949 Alan Turing postulates “The Turing Test”</a:t>
            </a:r>
            <a:endParaRPr>
              <a:solidFill>
                <a:schemeClr val="dk1"/>
              </a:solidFill>
            </a:endParaRPr>
          </a:p>
          <a:p>
            <a:pPr indent="0" lvl="0" marL="0" marR="381000" rtl="0" algn="l">
              <a:lnSpc>
                <a:spcPct val="115000"/>
              </a:lnSpc>
              <a:spcBef>
                <a:spcPts val="1200"/>
              </a:spcBef>
              <a:spcAft>
                <a:spcPts val="0"/>
              </a:spcAft>
              <a:buNone/>
            </a:pPr>
            <a:r>
              <a:rPr lang="en">
                <a:solidFill>
                  <a:schemeClr val="dk1"/>
                </a:solidFill>
              </a:rPr>
              <a:t>“In 1956, a group of researchers met at Dartmouth and made a bold claim: that every aspect of intelligence could, in principle, be described precisely enough for a machine to simulate.”</a:t>
            </a:r>
            <a:endParaRPr>
              <a:solidFill>
                <a:schemeClr val="dk1"/>
              </a:solidFill>
            </a:endParaRPr>
          </a:p>
          <a:p>
            <a:pPr indent="0" lvl="0" marL="0" marR="381000" rtl="0" algn="l">
              <a:lnSpc>
                <a:spcPct val="115000"/>
              </a:lnSpc>
              <a:spcBef>
                <a:spcPts val="1200"/>
              </a:spcBef>
              <a:spcAft>
                <a:spcPts val="0"/>
              </a:spcAft>
              <a:buNone/>
            </a:pPr>
            <a:r>
              <a:rPr lang="en">
                <a:solidFill>
                  <a:schemeClr val="dk1"/>
                </a:solidFill>
              </a:rPr>
              <a:t>“What follows here isn’t a straight line of progress, it’s a series of different guesses about what intelligence actually is, that build upon one another.”</a:t>
            </a:r>
            <a:endParaRPr>
              <a:solidFill>
                <a:schemeClr val="dk1"/>
              </a:solidFill>
            </a:endParaRPr>
          </a:p>
          <a:p>
            <a:pPr indent="0" lvl="0" marL="0" marR="381000" rtl="0" algn="l">
              <a:lnSpc>
                <a:spcPct val="115000"/>
              </a:lnSpc>
              <a:spcBef>
                <a:spcPts val="1200"/>
              </a:spcBef>
              <a:spcAft>
                <a:spcPts val="0"/>
              </a:spcAft>
              <a:buNone/>
            </a:pPr>
            <a:r>
              <a:rPr lang="en">
                <a:solidFill>
                  <a:schemeClr val="dk1"/>
                </a:solidFill>
              </a:rPr>
              <a:t>“Rules didn’t scale. Neural nets needed data and compute power. Machine learning traded explicit reasoning for statistical inference. Large language models push that tradeoff to the extreme.”</a:t>
            </a:r>
            <a:endParaRPr>
              <a:solidFill>
                <a:schemeClr val="dk1"/>
              </a:solidFill>
            </a:endParaRPr>
          </a:p>
          <a:p>
            <a:pPr indent="0" lvl="0" marL="0" marR="381000" rtl="0" algn="l">
              <a:lnSpc>
                <a:spcPct val="115000"/>
              </a:lnSpc>
              <a:spcBef>
                <a:spcPts val="1200"/>
              </a:spcBef>
              <a:spcAft>
                <a:spcPts val="0"/>
              </a:spcAft>
              <a:buNone/>
            </a:pPr>
            <a:r>
              <a:rPr lang="en">
                <a:solidFill>
                  <a:schemeClr val="dk1"/>
                </a:solidFill>
              </a:rPr>
              <a:t>Bear in mind that the students will have no knowledge of these steps, so explain each in simple terms to begin with and let them know that we will delve </a:t>
            </a:r>
            <a:r>
              <a:rPr lang="en">
                <a:solidFill>
                  <a:schemeClr val="dk1"/>
                </a:solidFill>
              </a:rPr>
              <a:t>deeper</a:t>
            </a:r>
            <a:r>
              <a:rPr lang="en">
                <a:solidFill>
                  <a:schemeClr val="dk1"/>
                </a:solidFill>
              </a:rPr>
              <a:t> later in the unit.</a:t>
            </a:r>
            <a:endParaRPr>
              <a:solidFill>
                <a:schemeClr val="dk1"/>
              </a:solidFill>
            </a:endParaRPr>
          </a:p>
          <a:p>
            <a:pPr indent="0" lvl="0" marL="0" marR="381000" rtl="0" algn="l">
              <a:lnSpc>
                <a:spcPct val="115000"/>
              </a:lnSpc>
              <a:spcBef>
                <a:spcPts val="1200"/>
              </a:spcBef>
              <a:spcAft>
                <a:spcPts val="0"/>
              </a:spcAft>
              <a:buNone/>
            </a:pPr>
            <a:r>
              <a:rPr lang="en">
                <a:solidFill>
                  <a:schemeClr val="dk1"/>
                </a:solidFill>
              </a:rPr>
              <a:t>The Dartmouth Conference: Generally considered the birth of AI as a field, when researchers first gathered to define and pursue “artificial intelligence.”</a:t>
            </a:r>
            <a:endParaRPr>
              <a:solidFill>
                <a:schemeClr val="dk1"/>
              </a:solidFill>
            </a:endParaRPr>
          </a:p>
          <a:p>
            <a:pPr indent="0" lvl="0" marL="0" marR="381000" rtl="0" algn="l">
              <a:lnSpc>
                <a:spcPct val="115000"/>
              </a:lnSpc>
              <a:spcBef>
                <a:spcPts val="0"/>
              </a:spcBef>
              <a:spcAft>
                <a:spcPts val="0"/>
              </a:spcAft>
              <a:buNone/>
            </a:pPr>
            <a:r>
              <a:rPr lang="en">
                <a:solidFill>
                  <a:schemeClr val="dk1"/>
                </a:solidFill>
              </a:rPr>
              <a:t>Neural Nets emerge - intelligence as brain-inspired computation - and reassert themselves in the late 80s with the introduction of back propagation</a:t>
            </a:r>
            <a:endParaRPr>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rPr lang="en">
                <a:solidFill>
                  <a:schemeClr val="dk1"/>
                </a:solidFill>
              </a:rPr>
              <a:t>Expert Systems - intelligence as hand written rules - rule </a:t>
            </a:r>
            <a:r>
              <a:rPr lang="en">
                <a:solidFill>
                  <a:schemeClr val="dk1"/>
                </a:solidFill>
              </a:rPr>
              <a:t>based</a:t>
            </a:r>
            <a:r>
              <a:rPr lang="en">
                <a:solidFill>
                  <a:schemeClr val="dk1"/>
                </a:solidFill>
              </a:rPr>
              <a:t> system like MYCIN (diagnosing </a:t>
            </a:r>
            <a:r>
              <a:rPr lang="en">
                <a:solidFill>
                  <a:srgbClr val="0A0A0A"/>
                </a:solidFill>
                <a:latin typeface="Roboto"/>
                <a:ea typeface="Roboto"/>
                <a:cs typeface="Roboto"/>
                <a:sym typeface="Roboto"/>
              </a:rPr>
              <a:t>blood-borne bacterial infections and recommending appropriate antibiotic treatments) and XCON (DEC/PDP-11 and DEC-VAX configuration expert)</a:t>
            </a:r>
            <a:endParaRPr>
              <a:solidFill>
                <a:schemeClr val="dk1"/>
              </a:solidFill>
            </a:endParaRPr>
          </a:p>
          <a:p>
            <a:pPr indent="0" lvl="0" marL="0" marR="381000" rtl="0" algn="l">
              <a:lnSpc>
                <a:spcPct val="115000"/>
              </a:lnSpc>
              <a:spcBef>
                <a:spcPts val="0"/>
              </a:spcBef>
              <a:spcAft>
                <a:spcPts val="0"/>
              </a:spcAft>
              <a:buNone/>
            </a:pPr>
            <a:r>
              <a:rPr lang="en">
                <a:solidFill>
                  <a:srgbClr val="222222"/>
                </a:solidFill>
              </a:rPr>
              <a:t>The term “machine learning” - intelligence as data-driven pattern recognition - became widely used with statistical learning methods growing throughout the 1990s and early 2000s.</a:t>
            </a:r>
            <a:endParaRPr>
              <a:solidFill>
                <a:srgbClr val="222222"/>
              </a:solidFill>
            </a:endParaRPr>
          </a:p>
          <a:p>
            <a:pPr indent="0" lvl="0" marL="0" marR="381000" rtl="0" algn="l">
              <a:lnSpc>
                <a:spcPct val="115000"/>
              </a:lnSpc>
              <a:spcBef>
                <a:spcPts val="0"/>
              </a:spcBef>
              <a:spcAft>
                <a:spcPts val="0"/>
              </a:spcAft>
              <a:buNone/>
            </a:pPr>
            <a:r>
              <a:rPr lang="en">
                <a:solidFill>
                  <a:schemeClr val="dk1"/>
                </a:solidFill>
              </a:rPr>
              <a:t>Modern LLMs - intelligence as large-scale statistical language modeling - stem from the Transformer architecture (a form of neural network) introduced in 2017, followed by models like GPT-3 (2020) and ChatGPT (2022) that made generative AI mainstream</a:t>
            </a:r>
            <a:endParaRPr>
              <a:solidFill>
                <a:schemeClr val="dk1"/>
              </a:solidFill>
            </a:endParaRPr>
          </a:p>
          <a:p>
            <a:pPr indent="0" lvl="0" marL="0" marR="381000" rtl="0" algn="l">
              <a:lnSpc>
                <a:spcPct val="115000"/>
              </a:lnSpc>
              <a:spcBef>
                <a:spcPts val="0"/>
              </a:spcBef>
              <a:spcAft>
                <a:spcPts val="0"/>
              </a:spcAft>
              <a:buNone/>
            </a:pPr>
            <a:r>
              <a:t/>
            </a:r>
            <a:endParaRPr>
              <a:solidFill>
                <a:schemeClr val="dk1"/>
              </a:solidFill>
            </a:endParaRPr>
          </a:p>
          <a:p>
            <a:pPr indent="0" lvl="0" marL="0" marR="381000" rtl="0" algn="l">
              <a:lnSpc>
                <a:spcPct val="115000"/>
              </a:lnSpc>
              <a:spcBef>
                <a:spcPts val="0"/>
              </a:spcBef>
              <a:spcAft>
                <a:spcPts val="0"/>
              </a:spcAft>
              <a:buNone/>
            </a:pPr>
            <a:r>
              <a:rPr lang="en">
                <a:solidFill>
                  <a:schemeClr val="dk1"/>
                </a:solidFill>
              </a:rPr>
              <a:t>DISCUSSION:</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Have students articulate why a calculator feels different from AI, even though both compute. </a:t>
            </a:r>
            <a:r>
              <a:rPr lang="en">
                <a:solidFill>
                  <a:schemeClr val="dk1"/>
                </a:solidFill>
              </a:rPr>
              <a:t>Highlight</a:t>
            </a:r>
            <a:r>
              <a:rPr lang="en">
                <a:solidFill>
                  <a:schemeClr val="dk1"/>
                </a:solidFill>
              </a:rPr>
              <a:t> words like adaptability, learning, flexibility.</a:t>
            </a:r>
            <a:endParaRPr>
              <a:solidFill>
                <a:schemeClr val="dk1"/>
              </a:solidFill>
            </a:endParaRPr>
          </a:p>
          <a:p>
            <a:pPr indent="0" lvl="0" marL="0" marR="381000" rtl="0" algn="l">
              <a:lnSpc>
                <a:spcPct val="115000"/>
              </a:lnSpc>
              <a:spcBef>
                <a:spcPts val="1200"/>
              </a:spcBef>
              <a:spcAft>
                <a:spcPts val="0"/>
              </a:spcAft>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bcc08121b0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bcc08121b0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Clarify expectations: we’ll revisit this in later sessions.</a:t>
            </a:r>
            <a:endParaRPr>
              <a:solidFill>
                <a:schemeClr val="dk1"/>
              </a:solidFill>
            </a:endParaRPr>
          </a:p>
          <a:p>
            <a:pPr indent="-298450" lvl="0" marL="457200" rtl="0" algn="l">
              <a:lnSpc>
                <a:spcPct val="115000"/>
              </a:lnSpc>
              <a:spcBef>
                <a:spcPts val="1200"/>
              </a:spcBef>
              <a:spcAft>
                <a:spcPts val="0"/>
              </a:spcAft>
              <a:buClr>
                <a:schemeClr val="dk1"/>
              </a:buClr>
              <a:buSzPts val="1100"/>
              <a:buChar char="●"/>
            </a:pPr>
            <a:r>
              <a:rPr lang="en">
                <a:solidFill>
                  <a:schemeClr val="dk1"/>
                </a:solidFill>
              </a:rPr>
              <a:t>Narrow AI: task‑specific, brittle outside context</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General intelligence: flexible, transferable, human‑like</a:t>
            </a:r>
            <a:endParaRPr>
              <a:solidFill>
                <a:schemeClr val="dk1"/>
              </a:solidFill>
            </a:endParaRPr>
          </a:p>
          <a:p>
            <a:pPr indent="0" lvl="0" marL="0" rtl="0" algn="l">
              <a:lnSpc>
                <a:spcPct val="115000"/>
              </a:lnSpc>
              <a:spcBef>
                <a:spcPts val="1200"/>
              </a:spcBef>
              <a:spcAft>
                <a:spcPts val="0"/>
              </a:spcAft>
              <a:buNone/>
            </a:pPr>
            <a:r>
              <a:rPr lang="en">
                <a:solidFill>
                  <a:schemeClr val="dk1"/>
                </a:solidFill>
              </a:rPr>
              <a:t>Today we have only narrow AI. Why does that matter?</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“AI today is amazing, but it’s amazing in very narrow lanes. The moment you push it outside those lanes, things fall apart as we shall see later.”</a:t>
            </a:r>
            <a:endParaRPr>
              <a:solidFill>
                <a:schemeClr val="dk1"/>
              </a:solidFill>
            </a:endParaRPr>
          </a:p>
          <a:p>
            <a:pPr indent="0" lvl="0" marL="0" rtl="0" algn="l">
              <a:spcBef>
                <a:spcPts val="1200"/>
              </a:spcBef>
              <a:spcAft>
                <a:spcPts val="0"/>
              </a:spcAft>
              <a:buNone/>
            </a:pPr>
            <a:r>
              <a:t/>
            </a:r>
            <a:endParaRPr>
              <a:solidFill>
                <a:schemeClr val="dk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bcc08121b0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bcc08121b0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Reframe intelligence as a </a:t>
            </a:r>
            <a:r>
              <a:rPr i="1" lang="en">
                <a:solidFill>
                  <a:schemeClr val="dk1"/>
                </a:solidFill>
              </a:rPr>
              <a:t>spectrum</a:t>
            </a:r>
            <a:r>
              <a:rPr lang="en">
                <a:solidFill>
                  <a:schemeClr val="dk1"/>
                </a:solidFill>
              </a:rPr>
              <a:t>.</a:t>
            </a:r>
            <a:endParaRPr>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Reject binary thinking. Intelligence is not on/off, it’s a spectrum shaped by task and context.</a:t>
            </a:r>
            <a:endParaRPr>
              <a:solidFill>
                <a:schemeClr val="dk1"/>
              </a:solidFill>
            </a:endParaRPr>
          </a:p>
          <a:p>
            <a:pPr indent="0" lvl="0" marL="0" marR="381000" rtl="0" algn="l">
              <a:lnSpc>
                <a:spcPct val="115000"/>
              </a:lnSpc>
              <a:spcBef>
                <a:spcPts val="1200"/>
              </a:spcBef>
              <a:spcAft>
                <a:spcPts val="0"/>
              </a:spcAft>
              <a:buClr>
                <a:schemeClr val="dk1"/>
              </a:buClr>
              <a:buSzPts val="1100"/>
              <a:buFont typeface="Arial"/>
              <a:buNone/>
            </a:pPr>
            <a:r>
              <a:rPr lang="en">
                <a:solidFill>
                  <a:schemeClr val="dk1"/>
                </a:solidFill>
              </a:rPr>
              <a:t>“Instead of asking ‘is it intelligent?’, a better question is ‘intelligent at </a:t>
            </a:r>
            <a:r>
              <a:rPr i="1" lang="en">
                <a:solidFill>
                  <a:schemeClr val="dk1"/>
                </a:solidFill>
              </a:rPr>
              <a:t>what</a:t>
            </a:r>
            <a:r>
              <a:rPr lang="en">
                <a:solidFill>
                  <a:schemeClr val="dk1"/>
                </a:solidFill>
              </a:rPr>
              <a:t>, and under what conditions?’”</a:t>
            </a:r>
            <a:endParaRPr>
              <a:solidFill>
                <a:schemeClr val="dk1"/>
              </a:solidFill>
            </a:endParaRPr>
          </a:p>
          <a:p>
            <a:pPr indent="0" lvl="0" marL="0" rtl="0" algn="l">
              <a:spcBef>
                <a:spcPts val="1200"/>
              </a:spcBef>
              <a:spcAft>
                <a:spcPts val="0"/>
              </a:spcAft>
              <a:buNone/>
            </a:pPr>
            <a:r>
              <a:t/>
            </a:r>
            <a:endParaRPr>
              <a:solidFill>
                <a:schemeClr val="dk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3bcc08121b0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3bcc08121b0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0"/>
              </a:spcBef>
              <a:spcAft>
                <a:spcPts val="0"/>
              </a:spcAft>
              <a:buNone/>
            </a:pPr>
            <a:r>
              <a:rPr lang="en">
                <a:solidFill>
                  <a:srgbClr val="222222"/>
                </a:solidFill>
              </a:rPr>
              <a:t>Connect everyday tech to AI to make the idea tangible.</a:t>
            </a:r>
            <a:endParaRPr>
              <a:solidFill>
                <a:srgbClr val="222222"/>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Frame AI as cognitive augmentation, not replacement. Give examples: writing, search, navigation, memory.</a:t>
            </a:r>
            <a:endParaRPr>
              <a:solidFill>
                <a:schemeClr val="dk1"/>
              </a:solidFill>
            </a:endParaRPr>
          </a:p>
          <a:p>
            <a:pPr indent="0" lvl="0" marL="0" marR="381000" rtl="0" algn="l">
              <a:lnSpc>
                <a:spcPct val="115000"/>
              </a:lnSpc>
              <a:spcBef>
                <a:spcPts val="0"/>
              </a:spcBef>
              <a:spcAft>
                <a:spcPts val="0"/>
              </a:spcAft>
              <a:buClr>
                <a:schemeClr val="dk1"/>
              </a:buClr>
              <a:buSzPts val="1100"/>
              <a:buFont typeface="Arial"/>
              <a:buNone/>
            </a:pPr>
            <a:r>
              <a:rPr lang="en">
                <a:solidFill>
                  <a:schemeClr val="dk1"/>
                </a:solidFill>
              </a:rPr>
              <a:t>“Humans have always outsourced thinking: to paper, calculators, maps. AI is just the newest, and most powerful, version of that.”</a:t>
            </a:r>
            <a:endParaRPr>
              <a:solidFill>
                <a:schemeClr val="dk1"/>
              </a:solidFill>
            </a:endParaRPr>
          </a:p>
          <a:p>
            <a:pPr indent="0" lvl="0" marL="0" rtl="0" algn="l">
              <a:spcBef>
                <a:spcPts val="0"/>
              </a:spcBef>
              <a:spcAft>
                <a:spcPts val="0"/>
              </a:spcAft>
              <a:buNone/>
            </a:pPr>
            <a:r>
              <a:rPr lang="en"/>
              <a:t>DISCUSSION</a:t>
            </a:r>
            <a:endParaRPr/>
          </a:p>
          <a:p>
            <a:pPr indent="0" lvl="0" marL="0" rtl="0" algn="l">
              <a:spcBef>
                <a:spcPts val="0"/>
              </a:spcBef>
              <a:spcAft>
                <a:spcPts val="0"/>
              </a:spcAft>
              <a:buNone/>
            </a:pPr>
            <a:r>
              <a:rPr lang="en"/>
              <a:t>Have the students identify areas when humans have relied on “thought partners” (what an ugly phrase - that is what marketing does) prior to LLMs, and prior to AI.</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bcc08121b0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3bcc08121b0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381000" rtl="0" algn="l">
              <a:lnSpc>
                <a:spcPct val="115000"/>
              </a:lnSpc>
              <a:spcBef>
                <a:spcPts val="0"/>
              </a:spcBef>
              <a:spcAft>
                <a:spcPts val="0"/>
              </a:spcAft>
              <a:buNone/>
            </a:pPr>
            <a:r>
              <a:rPr lang="en">
                <a:solidFill>
                  <a:schemeClr val="dk1"/>
                </a:solidFill>
              </a:rPr>
              <a:t>Tie back to course goals and underscore critical thinking.</a:t>
            </a:r>
            <a:endParaRPr>
              <a:solidFill>
                <a:srgbClr val="222222"/>
              </a:solidFill>
            </a:endParaRPr>
          </a:p>
          <a:p>
            <a:pPr indent="0" lvl="0" marL="0" rtl="0" algn="l">
              <a:lnSpc>
                <a:spcPct val="115000"/>
              </a:lnSpc>
              <a:spcBef>
                <a:spcPts val="0"/>
              </a:spcBef>
              <a:spcAft>
                <a:spcPts val="0"/>
              </a:spcAft>
              <a:buClr>
                <a:schemeClr val="dk1"/>
              </a:buClr>
              <a:buSzPts val="1100"/>
              <a:buFont typeface="Arial"/>
              <a:buNone/>
            </a:pPr>
            <a:r>
              <a:rPr lang="en">
                <a:solidFill>
                  <a:schemeClr val="dk1"/>
                </a:solidFill>
              </a:rPr>
              <a:t>End on agency. The unit is about understanding, not fear or hype.</a:t>
            </a:r>
            <a:endParaRPr>
              <a:solidFill>
                <a:schemeClr val="dk1"/>
              </a:solidFill>
            </a:endParaRPr>
          </a:p>
          <a:p>
            <a:pPr indent="0" lvl="0" marL="0" marR="381000" rtl="0" algn="l">
              <a:lnSpc>
                <a:spcPct val="115000"/>
              </a:lnSpc>
              <a:spcBef>
                <a:spcPts val="0"/>
              </a:spcBef>
              <a:spcAft>
                <a:spcPts val="0"/>
              </a:spcAft>
              <a:buNone/>
            </a:pPr>
            <a:r>
              <a:rPr lang="en">
                <a:solidFill>
                  <a:schemeClr val="dk1"/>
                </a:solidFill>
              </a:rPr>
              <a:t>“The big idea of this unit is not whether AI is good or bad. It’s that understanding how it works gives you power—power to use it well, and power to know when not to trust it.”</a:t>
            </a:r>
            <a:endParaRPr>
              <a:solidFill>
                <a:schemeClr val="dk1"/>
              </a:solidFill>
            </a:endParaRPr>
          </a:p>
          <a:p>
            <a:pPr indent="0" lvl="0" marL="0" rtl="0" algn="l">
              <a:lnSpc>
                <a:spcPct val="115000"/>
              </a:lnSpc>
              <a:spcBef>
                <a:spcPts val="0"/>
              </a:spcBef>
              <a:spcAft>
                <a:spcPts val="0"/>
              </a:spcAft>
              <a:buNone/>
            </a:pPr>
            <a:r>
              <a:rPr lang="en">
                <a:solidFill>
                  <a:schemeClr val="dk1"/>
                </a:solidFill>
              </a:rPr>
              <a:t>Intelligence, biological or artificial, is not magic it is procedural (though sometimes the procedure is opaque). It’s a collection of capabilities, each with limits, and those limits matter.</a:t>
            </a:r>
            <a:endParaRPr>
              <a:solidFill>
                <a:schemeClr val="dk1"/>
              </a:solidFill>
            </a:endParaRPr>
          </a:p>
          <a:p>
            <a:pPr indent="0" lvl="0" marL="0" rtl="0" algn="l">
              <a:lnSpc>
                <a:spcPct val="115000"/>
              </a:lnSpc>
              <a:spcBef>
                <a:spcPts val="0"/>
              </a:spcBef>
              <a:spcAft>
                <a:spcPts val="0"/>
              </a:spcAft>
              <a:buNone/>
            </a:pPr>
            <a:r>
              <a:rPr lang="en">
                <a:solidFill>
                  <a:schemeClr val="dk1"/>
                </a:solidFill>
              </a:rPr>
              <a:t>Video is 9 minutes long, play if time, else homework.</a:t>
            </a:r>
            <a:endParaRPr>
              <a:solidFill>
                <a:schemeClr val="dk1"/>
              </a:solidFill>
            </a:endParaRPr>
          </a:p>
          <a:p>
            <a:pPr indent="0" lvl="0" marL="0" marR="381000" rtl="0" algn="l">
              <a:lnSpc>
                <a:spcPct val="115000"/>
              </a:lnSpc>
              <a:spcBef>
                <a:spcPts val="1200"/>
              </a:spcBef>
              <a:spcAft>
                <a:spcPts val="0"/>
              </a:spcAft>
              <a:buClr>
                <a:schemeClr val="dk1"/>
              </a:buClr>
              <a:buSzPts val="1100"/>
              <a:buFont typeface="Arial"/>
              <a:buNone/>
            </a:pPr>
            <a:r>
              <a:t/>
            </a:r>
            <a:endParaRPr>
              <a:solidFill>
                <a:schemeClr val="dk1"/>
              </a:solidFill>
            </a:endParaRPr>
          </a:p>
          <a:p>
            <a:pPr indent="0" lvl="0" marL="381000" marR="381000" rtl="0" algn="l">
              <a:lnSpc>
                <a:spcPct val="115000"/>
              </a:lnSpc>
              <a:spcBef>
                <a:spcPts val="1200"/>
              </a:spcBef>
              <a:spcAft>
                <a:spcPts val="0"/>
              </a:spcAft>
              <a:buNone/>
            </a:pPr>
            <a:r>
              <a:t/>
            </a:r>
            <a:endParaRPr>
              <a:solidFill>
                <a:srgbClr val="222222"/>
              </a:solidFill>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c668031ad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c668031ad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hyperlink" Target="http://www.youtube.com/watch?v=R9OHn5ZF4Uo" TargetMode="Externa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5" name="Google Shape;55;p13"/>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56" name="Google Shape;56;p13"/>
          <p:cNvSpPr txBox="1"/>
          <p:nvPr/>
        </p:nvSpPr>
        <p:spPr>
          <a:xfrm>
            <a:off x="2369700" y="1480200"/>
            <a:ext cx="6774300" cy="34725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b="1"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What this unit </a:t>
            </a:r>
            <a:r>
              <a:rPr i="1" lang="en" sz="1800">
                <a:solidFill>
                  <a:schemeClr val="dk1"/>
                </a:solidFill>
              </a:rPr>
              <a:t>is</a:t>
            </a:r>
            <a:br>
              <a:rPr i="1" lang="en" sz="1800">
                <a:solidFill>
                  <a:schemeClr val="dk1"/>
                </a:solidFill>
              </a:rPr>
            </a:br>
            <a:endParaRPr i="1"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What this unit </a:t>
            </a:r>
            <a:r>
              <a:rPr i="1" lang="en" sz="1800">
                <a:solidFill>
                  <a:schemeClr val="dk1"/>
                </a:solidFill>
              </a:rPr>
              <a:t>is not</a:t>
            </a:r>
            <a:br>
              <a:rPr i="1" lang="en" sz="1800">
                <a:solidFill>
                  <a:schemeClr val="dk1"/>
                </a:solidFill>
              </a:rPr>
            </a:br>
            <a:endParaRPr i="1" sz="1800">
              <a:solidFill>
                <a:schemeClr val="dk1"/>
              </a:solidFill>
            </a:endParaRPr>
          </a:p>
          <a:p>
            <a:pPr indent="0" lvl="0" marL="457200" rtl="0" algn="l">
              <a:lnSpc>
                <a:spcPct val="115000"/>
              </a:lnSpc>
              <a:spcBef>
                <a:spcPts val="1200"/>
              </a:spcBef>
              <a:spcAft>
                <a:spcPts val="0"/>
              </a:spcAft>
              <a:buNone/>
            </a:pPr>
            <a:r>
              <a:t/>
            </a:r>
            <a:endParaRPr i="1" sz="1800">
              <a:solidFill>
                <a:schemeClr val="dk1"/>
              </a:solidFill>
            </a:endParaRPr>
          </a:p>
          <a:p>
            <a:pPr indent="0" lvl="0" marL="0" rtl="0" algn="l">
              <a:lnSpc>
                <a:spcPct val="115000"/>
              </a:lnSpc>
              <a:spcBef>
                <a:spcPts val="1200"/>
              </a:spcBef>
              <a:spcAft>
                <a:spcPts val="0"/>
              </a:spcAft>
              <a:buNone/>
            </a:pPr>
            <a:r>
              <a:rPr b="1" lang="en" sz="1800">
                <a:solidFill>
                  <a:schemeClr val="dk1"/>
                </a:solidFill>
              </a:rPr>
              <a:t>Discussion Prompt:</a:t>
            </a:r>
            <a:br>
              <a:rPr b="1" lang="en" sz="1800">
                <a:solidFill>
                  <a:schemeClr val="dk1"/>
                </a:solidFill>
              </a:rPr>
            </a:br>
            <a:r>
              <a:rPr lang="en" sz="1800">
                <a:solidFill>
                  <a:schemeClr val="dk1"/>
                </a:solidFill>
              </a:rPr>
              <a:t> “What comes to mind when you hear ‘AI’: </a:t>
            </a:r>
            <a:endParaRPr sz="1800">
              <a:solidFill>
                <a:schemeClr val="dk1"/>
              </a:solidFill>
            </a:endParaRPr>
          </a:p>
          <a:p>
            <a:pPr indent="457200" lvl="0" marL="914400" rtl="0" algn="l">
              <a:lnSpc>
                <a:spcPct val="115000"/>
              </a:lnSpc>
              <a:spcBef>
                <a:spcPts val="0"/>
              </a:spcBef>
              <a:spcAft>
                <a:spcPts val="0"/>
              </a:spcAft>
              <a:buNone/>
            </a:pPr>
            <a:r>
              <a:rPr lang="en" sz="1800">
                <a:solidFill>
                  <a:schemeClr val="dk1"/>
                </a:solidFill>
              </a:rPr>
              <a:t>movies, tools, hype, or reality?”</a:t>
            </a:r>
            <a:endParaRPr sz="1800"/>
          </a:p>
        </p:txBody>
      </p:sp>
      <p:pic>
        <p:nvPicPr>
          <p:cNvPr id="57" name="Google Shape;57;p13"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58" name="Google Shape;58;p13"/>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1000"/>
              </a:spcAft>
              <a:buClr>
                <a:schemeClr val="dk1"/>
              </a:buClr>
              <a:buSzPts val="1100"/>
              <a:buFont typeface="Arial"/>
              <a:buNone/>
            </a:pPr>
            <a:r>
              <a:rPr lang="en" sz="2600">
                <a:solidFill>
                  <a:schemeClr val="dk1"/>
                </a:solidFill>
                <a:latin typeface="Roboto"/>
                <a:ea typeface="Roboto"/>
                <a:cs typeface="Roboto"/>
                <a:sym typeface="Roboto"/>
              </a:rPr>
              <a:t>What Do We Mean by “Artificial Intelligence”?</a:t>
            </a:r>
            <a:endParaRPr b="1" i="1" sz="2400">
              <a:solidFill>
                <a:schemeClr val="dk1"/>
              </a:solidFill>
              <a:latin typeface="Roboto"/>
              <a:ea typeface="Roboto"/>
              <a:cs typeface="Roboto"/>
              <a:sym typeface="Roboto"/>
            </a:endParaRPr>
          </a:p>
        </p:txBody>
      </p:sp>
      <p:sp>
        <p:nvSpPr>
          <p:cNvPr id="59" name="Google Shape;59;p13"/>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rPr lang="en" sz="2400">
                <a:solidFill>
                  <a:srgbClr val="595959"/>
                </a:solidFill>
                <a:latin typeface="Roboto"/>
                <a:ea typeface="Roboto"/>
                <a:cs typeface="Roboto"/>
                <a:sym typeface="Roboto"/>
              </a:rPr>
              <a:t>Unit Framing</a:t>
            </a:r>
            <a:endParaRPr sz="2400">
              <a:solidFill>
                <a:srgbClr val="595959"/>
              </a:solidFill>
              <a:latin typeface="Roboto"/>
              <a:ea typeface="Roboto"/>
              <a:cs typeface="Roboto"/>
              <a:sym typeface="Robo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graphicFrame>
        <p:nvGraphicFramePr>
          <p:cNvPr id="64" name="Google Shape;64;p14"/>
          <p:cNvGraphicFramePr/>
          <p:nvPr/>
        </p:nvGraphicFramePr>
        <p:xfrm>
          <a:off x="-1137" y="485064"/>
          <a:ext cx="3000000" cy="3000000"/>
        </p:xfrm>
        <a:graphic>
          <a:graphicData uri="http://schemas.openxmlformats.org/drawingml/2006/table">
            <a:tbl>
              <a:tblPr>
                <a:noFill/>
                <a:tableStyleId>{9599619A-EB0A-49A0-90ED-627C908A86D9}</a:tableStyleId>
              </a:tblPr>
              <a:tblGrid>
                <a:gridCol w="885825"/>
                <a:gridCol w="1152525"/>
                <a:gridCol w="1257300"/>
                <a:gridCol w="1304925"/>
                <a:gridCol w="619125"/>
                <a:gridCol w="1057275"/>
                <a:gridCol w="666750"/>
                <a:gridCol w="1257300"/>
                <a:gridCol w="942975"/>
              </a:tblGrid>
              <a:tr h="466725">
                <a:tc>
                  <a:txBody>
                    <a:bodyPr/>
                    <a:lstStyle/>
                    <a:p>
                      <a:pPr indent="0" lvl="0" marL="0" rtl="0" algn="ctr">
                        <a:lnSpc>
                          <a:spcPct val="115000"/>
                        </a:lnSpc>
                        <a:spcBef>
                          <a:spcPts val="0"/>
                        </a:spcBef>
                        <a:spcAft>
                          <a:spcPts val="0"/>
                        </a:spcAft>
                        <a:buNone/>
                      </a:pPr>
                      <a:r>
                        <a:rPr b="1" lang="en">
                          <a:latin typeface="Roboto"/>
                          <a:ea typeface="Roboto"/>
                          <a:cs typeface="Roboto"/>
                          <a:sym typeface="Roboto"/>
                        </a:rPr>
                        <a:t>Organism</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a:latin typeface="Roboto"/>
                          <a:ea typeface="Roboto"/>
                          <a:cs typeface="Roboto"/>
                          <a:sym typeface="Roboto"/>
                        </a:rPr>
                        <a:t>Alive?</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a:latin typeface="Roboto"/>
                          <a:ea typeface="Roboto"/>
                          <a:cs typeface="Roboto"/>
                          <a:sym typeface="Roboto"/>
                        </a:rPr>
                        <a:t>Motile</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a:latin typeface="Roboto"/>
                          <a:ea typeface="Roboto"/>
                          <a:cs typeface="Roboto"/>
                          <a:sym typeface="Roboto"/>
                        </a:rPr>
                        <a:t>Reproduction /</a:t>
                      </a:r>
                      <a:endParaRPr b="1">
                        <a:latin typeface="Roboto"/>
                        <a:ea typeface="Roboto"/>
                        <a:cs typeface="Roboto"/>
                        <a:sym typeface="Roboto"/>
                      </a:endParaRPr>
                    </a:p>
                    <a:p>
                      <a:pPr indent="0" lvl="0" marL="0" rtl="0" algn="ctr">
                        <a:lnSpc>
                          <a:spcPct val="115000"/>
                        </a:lnSpc>
                        <a:spcBef>
                          <a:spcPts val="0"/>
                        </a:spcBef>
                        <a:spcAft>
                          <a:spcPts val="0"/>
                        </a:spcAft>
                        <a:buNone/>
                      </a:pPr>
                      <a:r>
                        <a:rPr b="1" lang="en">
                          <a:latin typeface="Roboto"/>
                          <a:ea typeface="Roboto"/>
                          <a:cs typeface="Roboto"/>
                          <a:sym typeface="Roboto"/>
                        </a:rPr>
                        <a:t>Propagation</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a:latin typeface="Roboto"/>
                          <a:ea typeface="Roboto"/>
                          <a:cs typeface="Roboto"/>
                          <a:sym typeface="Roboto"/>
                        </a:rPr>
                        <a:t>Cells</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a:latin typeface="Roboto"/>
                          <a:ea typeface="Roboto"/>
                          <a:cs typeface="Roboto"/>
                          <a:sym typeface="Roboto"/>
                        </a:rPr>
                        <a:t>Metabolism</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a:latin typeface="Roboto"/>
                          <a:ea typeface="Roboto"/>
                          <a:cs typeface="Roboto"/>
                          <a:sym typeface="Roboto"/>
                        </a:rPr>
                        <a:t>Growth</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a:latin typeface="Roboto"/>
                          <a:ea typeface="Roboto"/>
                          <a:cs typeface="Roboto"/>
                          <a:sym typeface="Roboto"/>
                        </a:rPr>
                        <a:t>Response</a:t>
                      </a:r>
                      <a:endParaRPr b="1">
                        <a:latin typeface="Roboto"/>
                        <a:ea typeface="Roboto"/>
                        <a:cs typeface="Roboto"/>
                        <a:sym typeface="Roboto"/>
                      </a:endParaRPr>
                    </a:p>
                    <a:p>
                      <a:pPr indent="0" lvl="0" marL="0" rtl="0" algn="ctr">
                        <a:lnSpc>
                          <a:spcPct val="115000"/>
                        </a:lnSpc>
                        <a:spcBef>
                          <a:spcPts val="0"/>
                        </a:spcBef>
                        <a:spcAft>
                          <a:spcPts val="0"/>
                        </a:spcAft>
                        <a:buNone/>
                      </a:pPr>
                      <a:r>
                        <a:rPr b="1" lang="en">
                          <a:latin typeface="Roboto"/>
                          <a:ea typeface="Roboto"/>
                          <a:cs typeface="Roboto"/>
                          <a:sym typeface="Roboto"/>
                        </a:rPr>
                        <a:t>to Stimuli</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a:latin typeface="Roboto"/>
                          <a:ea typeface="Roboto"/>
                          <a:cs typeface="Roboto"/>
                          <a:sym typeface="Roboto"/>
                        </a:rPr>
                        <a:t>Evolution</a:t>
                      </a:r>
                      <a:endParaRPr b="1">
                        <a:latin typeface="Roboto"/>
                        <a:ea typeface="Roboto"/>
                        <a:cs typeface="Roboto"/>
                        <a:sym typeface="Roboto"/>
                      </a:endParaRPr>
                    </a:p>
                  </a:txBody>
                  <a:tcPr marT="19050" marB="19050" marR="28575" marL="28575">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r>
              <a:tr h="285750">
                <a:tc>
                  <a:txBody>
                    <a:bodyPr/>
                    <a:lstStyle/>
                    <a:p>
                      <a:pPr indent="0" lvl="0" marL="0" rtl="0" algn="l">
                        <a:lnSpc>
                          <a:spcPct val="115000"/>
                        </a:lnSpc>
                        <a:spcBef>
                          <a:spcPts val="0"/>
                        </a:spcBef>
                        <a:spcAft>
                          <a:spcPts val="0"/>
                        </a:spcAft>
                        <a:buNone/>
                      </a:pPr>
                      <a:r>
                        <a:rPr lang="en">
                          <a:latin typeface="Roboto"/>
                          <a:ea typeface="Roboto"/>
                          <a:cs typeface="Roboto"/>
                          <a:sym typeface="Roboto"/>
                        </a:rPr>
                        <a:t>Animals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Biological</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r>
              <a:tr h="285750">
                <a:tc>
                  <a:txBody>
                    <a:bodyPr/>
                    <a:lstStyle/>
                    <a:p>
                      <a:pPr indent="0" lvl="0" marL="0" rtl="0" algn="l">
                        <a:lnSpc>
                          <a:spcPct val="115000"/>
                        </a:lnSpc>
                        <a:spcBef>
                          <a:spcPts val="0"/>
                        </a:spcBef>
                        <a:spcAft>
                          <a:spcPts val="0"/>
                        </a:spcAft>
                        <a:buNone/>
                      </a:pPr>
                      <a:r>
                        <a:rPr lang="en">
                          <a:latin typeface="Roboto"/>
                          <a:ea typeface="Roboto"/>
                          <a:cs typeface="Roboto"/>
                          <a:sym typeface="Roboto"/>
                        </a:rPr>
                        <a:t>Plants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Limited</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Biological</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r>
              <a:tr h="285750">
                <a:tc>
                  <a:txBody>
                    <a:bodyPr/>
                    <a:lstStyle/>
                    <a:p>
                      <a:pPr indent="0" lvl="0" marL="0" rtl="0" algn="l">
                        <a:lnSpc>
                          <a:spcPct val="115000"/>
                        </a:lnSpc>
                        <a:spcBef>
                          <a:spcPts val="0"/>
                        </a:spcBef>
                        <a:spcAft>
                          <a:spcPts val="0"/>
                        </a:spcAft>
                        <a:buNone/>
                      </a:pPr>
                      <a:r>
                        <a:rPr lang="en">
                          <a:latin typeface="Roboto"/>
                          <a:ea typeface="Roboto"/>
                          <a:cs typeface="Roboto"/>
                          <a:sym typeface="Roboto"/>
                        </a:rPr>
                        <a:t>Bacteria</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Sometimes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Asexual</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r>
              <a:tr h="285750">
                <a:tc>
                  <a:txBody>
                    <a:bodyPr/>
                    <a:lstStyle/>
                    <a:p>
                      <a:pPr indent="0" lvl="0" marL="0" rtl="0" algn="l">
                        <a:lnSpc>
                          <a:spcPct val="115000"/>
                        </a:lnSpc>
                        <a:spcBef>
                          <a:spcPts val="0"/>
                        </a:spcBef>
                        <a:spcAft>
                          <a:spcPts val="0"/>
                        </a:spcAft>
                        <a:buNone/>
                      </a:pPr>
                      <a:r>
                        <a:rPr lang="en">
                          <a:latin typeface="Roboto"/>
                          <a:ea typeface="Roboto"/>
                          <a:cs typeface="Roboto"/>
                          <a:sym typeface="Roboto"/>
                        </a:rPr>
                        <a:t>Viruses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Borderline</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Hijack</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Sometimes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r>
              <a:tr h="285750">
                <a:tc>
                  <a:txBody>
                    <a:bodyPr/>
                    <a:lstStyle/>
                    <a:p>
                      <a:pPr indent="0" lvl="0" marL="0" rtl="0" algn="l">
                        <a:lnSpc>
                          <a:spcPct val="115000"/>
                        </a:lnSpc>
                        <a:spcBef>
                          <a:spcPts val="0"/>
                        </a:spcBef>
                        <a:spcAft>
                          <a:spcPts val="0"/>
                        </a:spcAft>
                        <a:buNone/>
                      </a:pPr>
                      <a:r>
                        <a:rPr lang="en">
                          <a:latin typeface="Roboto"/>
                          <a:ea typeface="Roboto"/>
                          <a:cs typeface="Roboto"/>
                          <a:sym typeface="Roboto"/>
                        </a:rPr>
                        <a:t>Prions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Misfolding</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Limited</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r>
              <a:tr h="285750">
                <a:tc>
                  <a:txBody>
                    <a:bodyPr/>
                    <a:lstStyle/>
                    <a:p>
                      <a:pPr indent="0" lvl="0" marL="0" rtl="0" algn="l">
                        <a:lnSpc>
                          <a:spcPct val="115000"/>
                        </a:lnSpc>
                        <a:spcBef>
                          <a:spcPts val="0"/>
                        </a:spcBef>
                        <a:spcAft>
                          <a:spcPts val="0"/>
                        </a:spcAft>
                        <a:buNone/>
                      </a:pPr>
                      <a:r>
                        <a:rPr lang="en">
                          <a:latin typeface="Roboto"/>
                          <a:ea typeface="Roboto"/>
                          <a:cs typeface="Roboto"/>
                          <a:sym typeface="Roboto"/>
                        </a:rPr>
                        <a:t>Stalactite</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Yes</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a:latin typeface="Roboto"/>
                          <a:ea typeface="Roboto"/>
                          <a:cs typeface="Roboto"/>
                          <a:sym typeface="Roboto"/>
                        </a:rPr>
                        <a:t>❌ No</a:t>
                      </a:r>
                      <a:endParaRPr>
                        <a:latin typeface="Roboto"/>
                        <a:ea typeface="Roboto"/>
                        <a:cs typeface="Roboto"/>
                        <a:sym typeface="Roboto"/>
                      </a:endParaRPr>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0" name="Google Shape;70;p15"/>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71" name="Google Shape;71;p15"/>
          <p:cNvSpPr txBox="1"/>
          <p:nvPr/>
        </p:nvSpPr>
        <p:spPr>
          <a:xfrm>
            <a:off x="2369700" y="1480200"/>
            <a:ext cx="6774300" cy="3637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What makes determining intelligence different than life?</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What parameters are useful?</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Which parameters can we discard?</a:t>
            </a:r>
            <a:endParaRPr b="1" sz="1800">
              <a:solidFill>
                <a:schemeClr val="dk1"/>
              </a:solidFill>
            </a:endParaRPr>
          </a:p>
          <a:p>
            <a:pPr indent="0" lvl="0" marL="0" rtl="0" algn="l">
              <a:lnSpc>
                <a:spcPct val="115000"/>
              </a:lnSpc>
              <a:spcBef>
                <a:spcPts val="1200"/>
              </a:spcBef>
              <a:spcAft>
                <a:spcPts val="0"/>
              </a:spcAft>
              <a:buNone/>
            </a:pPr>
            <a:r>
              <a:t/>
            </a:r>
            <a:endParaRPr b="1" sz="1800">
              <a:solidFill>
                <a:schemeClr val="dk1"/>
              </a:solidFill>
            </a:endParaRPr>
          </a:p>
          <a:p>
            <a:pPr indent="0" lvl="0" marL="0" rtl="0" algn="l">
              <a:lnSpc>
                <a:spcPct val="115000"/>
              </a:lnSpc>
              <a:spcBef>
                <a:spcPts val="0"/>
              </a:spcBef>
              <a:spcAft>
                <a:spcPts val="0"/>
              </a:spcAft>
              <a:buNone/>
            </a:pPr>
            <a:r>
              <a:rPr b="1" lang="en" sz="1800">
                <a:solidFill>
                  <a:schemeClr val="dk1"/>
                </a:solidFill>
              </a:rPr>
              <a:t>Discussion Prompt:</a:t>
            </a:r>
            <a:br>
              <a:rPr b="1" lang="en" sz="1800">
                <a:solidFill>
                  <a:schemeClr val="dk1"/>
                </a:solidFill>
              </a:rPr>
            </a:br>
            <a:r>
              <a:rPr lang="en" sz="1800">
                <a:solidFill>
                  <a:schemeClr val="dk1"/>
                </a:solidFill>
              </a:rPr>
              <a:t> “Let’s define intelligence”</a:t>
            </a:r>
            <a:endParaRPr sz="1800">
              <a:solidFill>
                <a:schemeClr val="dk1"/>
              </a:solidFill>
            </a:endParaRPr>
          </a:p>
          <a:p>
            <a:pPr indent="0" lvl="0" marL="0" rtl="0" algn="l">
              <a:lnSpc>
                <a:spcPct val="150000"/>
              </a:lnSpc>
              <a:spcBef>
                <a:spcPts val="0"/>
              </a:spcBef>
              <a:spcAft>
                <a:spcPts val="0"/>
              </a:spcAft>
              <a:buNone/>
            </a:pPr>
            <a:r>
              <a:t/>
            </a:r>
            <a:endParaRPr sz="1800"/>
          </a:p>
        </p:txBody>
      </p:sp>
      <p:pic>
        <p:nvPicPr>
          <p:cNvPr id="72" name="Google Shape;72;p15"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73" name="Google Shape;73;p15"/>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1000"/>
              </a:spcAft>
              <a:buNone/>
            </a:pPr>
            <a:r>
              <a:rPr lang="en" sz="2600">
                <a:solidFill>
                  <a:schemeClr val="dk1"/>
                </a:solidFill>
                <a:latin typeface="Roboto"/>
                <a:ea typeface="Roboto"/>
                <a:cs typeface="Roboto"/>
                <a:sym typeface="Roboto"/>
              </a:rPr>
              <a:t>What Do We Mean by “Artificial Intelligence”?</a:t>
            </a:r>
            <a:endParaRPr b="1" i="1" sz="2400">
              <a:solidFill>
                <a:schemeClr val="dk1"/>
              </a:solidFill>
              <a:latin typeface="Roboto"/>
              <a:ea typeface="Roboto"/>
              <a:cs typeface="Roboto"/>
              <a:sym typeface="Roboto"/>
            </a:endParaRPr>
          </a:p>
        </p:txBody>
      </p:sp>
      <p:sp>
        <p:nvSpPr>
          <p:cNvPr id="74" name="Google Shape;74;p15"/>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rPr lang="en" sz="2400">
                <a:solidFill>
                  <a:srgbClr val="595959"/>
                </a:solidFill>
                <a:latin typeface="Roboto"/>
                <a:ea typeface="Roboto"/>
                <a:cs typeface="Roboto"/>
                <a:sym typeface="Roboto"/>
              </a:rPr>
              <a:t>What is intelligence?</a:t>
            </a:r>
            <a:endParaRPr sz="2400">
              <a:solidFill>
                <a:srgbClr val="595959"/>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graphicFrame>
        <p:nvGraphicFramePr>
          <p:cNvPr id="79" name="Google Shape;79;p16"/>
          <p:cNvGraphicFramePr/>
          <p:nvPr/>
        </p:nvGraphicFramePr>
        <p:xfrm>
          <a:off x="0" y="856100"/>
          <a:ext cx="3000000" cy="3000000"/>
        </p:xfrm>
        <a:graphic>
          <a:graphicData uri="http://schemas.openxmlformats.org/drawingml/2006/table">
            <a:tbl>
              <a:tblPr>
                <a:noFill/>
                <a:tableStyleId>{9599619A-EB0A-49A0-90ED-627C908A86D9}</a:tableStyleId>
              </a:tblPr>
              <a:tblGrid>
                <a:gridCol w="1140400"/>
                <a:gridCol w="870875"/>
                <a:gridCol w="1161150"/>
                <a:gridCol w="953800"/>
                <a:gridCol w="1119650"/>
                <a:gridCol w="1078200"/>
                <a:gridCol w="1057475"/>
                <a:gridCol w="1016000"/>
                <a:gridCol w="746450"/>
              </a:tblGrid>
              <a:tr h="332425">
                <a:tc>
                  <a:txBody>
                    <a:bodyPr/>
                    <a:lstStyle/>
                    <a:p>
                      <a:pPr indent="0" lvl="0" marL="0" rtl="0" algn="ctr">
                        <a:lnSpc>
                          <a:spcPct val="115000"/>
                        </a:lnSpc>
                        <a:spcBef>
                          <a:spcPts val="0"/>
                        </a:spcBef>
                        <a:spcAft>
                          <a:spcPts val="0"/>
                        </a:spcAft>
                        <a:buNone/>
                      </a:pPr>
                      <a:r>
                        <a:rPr b="1" lang="en" sz="1000"/>
                        <a:t>Entity</a:t>
                      </a:r>
                      <a:endParaRPr b="1"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sz="1000"/>
                        <a:t>Intelligent?</a:t>
                      </a:r>
                      <a:endParaRPr b="1"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sz="1000"/>
                        <a:t>Problem Solving</a:t>
                      </a:r>
                      <a:endParaRPr b="1"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sz="1000"/>
                        <a:t>Memory</a:t>
                      </a:r>
                      <a:endParaRPr b="1"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sz="1000"/>
                        <a:t>Communication</a:t>
                      </a:r>
                      <a:endParaRPr b="1"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sz="1000"/>
                        <a:t>Self-awareness</a:t>
                      </a:r>
                      <a:endParaRPr b="1"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sz="1000"/>
                        <a:t>Meta-cognition</a:t>
                      </a:r>
                      <a:endParaRPr b="1"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sz="1000"/>
                        <a:t>Goal-directed</a:t>
                      </a:r>
                      <a:endParaRPr b="1"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c>
                  <a:txBody>
                    <a:bodyPr/>
                    <a:lstStyle/>
                    <a:p>
                      <a:pPr indent="0" lvl="0" marL="0" rtl="0" algn="ctr">
                        <a:lnSpc>
                          <a:spcPct val="115000"/>
                        </a:lnSpc>
                        <a:spcBef>
                          <a:spcPts val="0"/>
                        </a:spcBef>
                        <a:spcAft>
                          <a:spcPts val="0"/>
                        </a:spcAft>
                        <a:buNone/>
                      </a:pPr>
                      <a:r>
                        <a:rPr b="1" lang="en" sz="1000"/>
                        <a:t>Emotions</a:t>
                      </a:r>
                      <a:endParaRPr b="1"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19050">
                      <a:solidFill>
                        <a:srgbClr val="000000"/>
                      </a:solidFill>
                      <a:prstDash val="solid"/>
                      <a:round/>
                      <a:headEnd len="sm" w="sm" type="none"/>
                      <a:tailEnd len="sm" w="sm" type="none"/>
                    </a:lnT>
                    <a:lnB cap="flat" cmpd="sng" w="9525">
                      <a:solidFill>
                        <a:srgbClr val="CCCCCC"/>
                      </a:solidFill>
                      <a:prstDash val="solid"/>
                      <a:round/>
                      <a:headEnd len="sm" w="sm" type="none"/>
                      <a:tailEnd len="sm" w="sm" type="none"/>
                    </a:lnB>
                    <a:solidFill>
                      <a:srgbClr val="BDBDBD"/>
                    </a:solidFill>
                  </a:tcPr>
                </a:tc>
              </a:tr>
              <a:tr h="238450">
                <a:tc>
                  <a:txBody>
                    <a:bodyPr/>
                    <a:lstStyle/>
                    <a:p>
                      <a:pPr indent="0" lvl="0" marL="0" rtl="0" algn="l">
                        <a:lnSpc>
                          <a:spcPct val="115000"/>
                        </a:lnSpc>
                        <a:spcBef>
                          <a:spcPts val="0"/>
                        </a:spcBef>
                        <a:spcAft>
                          <a:spcPts val="0"/>
                        </a:spcAft>
                        <a:buNone/>
                      </a:pPr>
                      <a:r>
                        <a:rPr lang="en" sz="1000"/>
                        <a:t>Higher mammals</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r>
              <a:tr h="238450">
                <a:tc>
                  <a:txBody>
                    <a:bodyPr/>
                    <a:lstStyle/>
                    <a:p>
                      <a:pPr indent="0" lvl="0" marL="0" rtl="0" algn="l">
                        <a:lnSpc>
                          <a:spcPct val="115000"/>
                        </a:lnSpc>
                        <a:spcBef>
                          <a:spcPts val="0"/>
                        </a:spcBef>
                        <a:spcAft>
                          <a:spcPts val="0"/>
                        </a:spcAft>
                        <a:buNone/>
                      </a:pPr>
                      <a:r>
                        <a:rPr lang="en" sz="1000"/>
                        <a:t>Lower mammals</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Limited</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r>
              <a:tr h="238450">
                <a:tc>
                  <a:txBody>
                    <a:bodyPr/>
                    <a:lstStyle/>
                    <a:p>
                      <a:pPr indent="0" lvl="0" marL="0" rtl="0" algn="l">
                        <a:lnSpc>
                          <a:spcPct val="115000"/>
                        </a:lnSpc>
                        <a:spcBef>
                          <a:spcPts val="0"/>
                        </a:spcBef>
                        <a:spcAft>
                          <a:spcPts val="0"/>
                        </a:spcAft>
                        <a:buNone/>
                      </a:pPr>
                      <a:r>
                        <a:rPr lang="en" sz="1000"/>
                        <a:t>Fish</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Moderate</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Limited</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Some</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Limited</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Limited</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r>
              <a:tr h="238450">
                <a:tc>
                  <a:txBody>
                    <a:bodyPr/>
                    <a:lstStyle/>
                    <a:p>
                      <a:pPr indent="0" lvl="0" marL="0" rtl="0" algn="l">
                        <a:lnSpc>
                          <a:spcPct val="115000"/>
                        </a:lnSpc>
                        <a:spcBef>
                          <a:spcPts val="0"/>
                        </a:spcBef>
                        <a:spcAft>
                          <a:spcPts val="0"/>
                        </a:spcAft>
                        <a:buNone/>
                      </a:pPr>
                      <a:r>
                        <a:rPr lang="en" sz="1000"/>
                        <a:t>Insects (social)</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Limited</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Communal</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r>
              <a:tr h="238450">
                <a:tc>
                  <a:txBody>
                    <a:bodyPr/>
                    <a:lstStyle/>
                    <a:p>
                      <a:pPr indent="0" lvl="0" marL="0" rtl="0" algn="l">
                        <a:lnSpc>
                          <a:spcPct val="115000"/>
                        </a:lnSpc>
                        <a:spcBef>
                          <a:spcPts val="0"/>
                        </a:spcBef>
                        <a:spcAft>
                          <a:spcPts val="0"/>
                        </a:spcAft>
                        <a:buNone/>
                      </a:pPr>
                      <a:r>
                        <a:rPr lang="en" sz="1000"/>
                        <a:t>Plants</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Chemical</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r>
              <a:tr h="238450">
                <a:tc>
                  <a:txBody>
                    <a:bodyPr/>
                    <a:lstStyle/>
                    <a:p>
                      <a:pPr indent="0" lvl="0" marL="0" rtl="0" algn="l">
                        <a:lnSpc>
                          <a:spcPct val="115000"/>
                        </a:lnSpc>
                        <a:spcBef>
                          <a:spcPts val="0"/>
                        </a:spcBef>
                        <a:spcAft>
                          <a:spcPts val="0"/>
                        </a:spcAft>
                        <a:buNone/>
                      </a:pPr>
                      <a:r>
                        <a:rPr lang="en" sz="1000"/>
                        <a:t>Bacteria</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Adaptive</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Quorum</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Chemotaxis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r>
              <a:tr h="238450">
                <a:tc>
                  <a:txBody>
                    <a:bodyPr/>
                    <a:lstStyle/>
                    <a:p>
                      <a:pPr indent="0" lvl="0" marL="0" rtl="0" algn="l">
                        <a:lnSpc>
                          <a:spcPct val="115000"/>
                        </a:lnSpc>
                        <a:spcBef>
                          <a:spcPts val="0"/>
                        </a:spcBef>
                        <a:spcAft>
                          <a:spcPts val="0"/>
                        </a:spcAft>
                        <a:buNone/>
                      </a:pPr>
                      <a:r>
                        <a:rPr lang="en" sz="1000"/>
                        <a:t>Viruses</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FFFFF"/>
                    </a:solidFill>
                  </a:tcPr>
                </a:tc>
              </a:tr>
              <a:tr h="238450">
                <a:tc>
                  <a:txBody>
                    <a:bodyPr/>
                    <a:lstStyle/>
                    <a:p>
                      <a:pPr indent="0" lvl="0" marL="0" rtl="0" algn="l">
                        <a:lnSpc>
                          <a:spcPct val="115000"/>
                        </a:lnSpc>
                        <a:spcBef>
                          <a:spcPts val="0"/>
                        </a:spcBef>
                        <a:spcAft>
                          <a:spcPts val="0"/>
                        </a:spcAft>
                        <a:buNone/>
                      </a:pPr>
                      <a:r>
                        <a:rPr lang="en" sz="1000"/>
                        <a:t>Prions</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9525">
                      <a:solidFill>
                        <a:srgbClr val="CCCCCC"/>
                      </a:solidFill>
                      <a:prstDash val="solid"/>
                      <a:round/>
                      <a:headEnd len="sm" w="sm" type="none"/>
                      <a:tailEnd len="sm" w="sm" type="none"/>
                    </a:lnB>
                    <a:solidFill>
                      <a:srgbClr val="F3F3F3"/>
                    </a:solidFill>
                  </a:tcPr>
                </a:tc>
              </a:tr>
              <a:tr h="242850">
                <a:tc>
                  <a:txBody>
                    <a:bodyPr/>
                    <a:lstStyle/>
                    <a:p>
                      <a:pPr indent="0" lvl="0" marL="0" rtl="0" algn="l">
                        <a:lnSpc>
                          <a:spcPct val="115000"/>
                        </a:lnSpc>
                        <a:spcBef>
                          <a:spcPts val="0"/>
                        </a:spcBef>
                        <a:spcAft>
                          <a:spcPts val="0"/>
                        </a:spcAft>
                        <a:buNone/>
                      </a:pPr>
                      <a:r>
                        <a:rPr lang="en" sz="1000"/>
                        <a:t>AI (current LLMs)</a:t>
                      </a:r>
                      <a:endParaRPr sz="1000"/>
                    </a:p>
                  </a:txBody>
                  <a:tcPr marT="19050" marB="19050" marR="28575" marL="28575" anchor="b">
                    <a:lnL cap="flat" cmpd="sng" w="19050">
                      <a:solidFill>
                        <a:srgbClr val="000000"/>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Limited</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Yes</a:t>
                      </a:r>
                      <a:endParaRPr sz="1000"/>
                    </a:p>
                  </a:txBody>
                  <a:tcPr marT="19050" marB="19050" marR="28575" marL="28575" anchor="b">
                    <a:lnL cap="flat" cmpd="sng" w="9525">
                      <a:solidFill>
                        <a:srgbClr val="CCCCCC"/>
                      </a:solidFill>
                      <a:prstDash val="solid"/>
                      <a:round/>
                      <a:headEnd len="sm" w="sm" type="none"/>
                      <a:tailEnd len="sm" w="sm" type="none"/>
                    </a:lnL>
                    <a:lnR cap="flat" cmpd="sng" w="9525">
                      <a:solidFill>
                        <a:srgbClr val="CCCCCC"/>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c>
                  <a:txBody>
                    <a:bodyPr/>
                    <a:lstStyle/>
                    <a:p>
                      <a:pPr indent="0" lvl="0" marL="0" rtl="0" algn="ctr">
                        <a:lnSpc>
                          <a:spcPct val="115000"/>
                        </a:lnSpc>
                        <a:spcBef>
                          <a:spcPts val="0"/>
                        </a:spcBef>
                        <a:spcAft>
                          <a:spcPts val="0"/>
                        </a:spcAft>
                        <a:buNone/>
                      </a:pPr>
                      <a:r>
                        <a:rPr lang="en" sz="1000"/>
                        <a:t>❌ No</a:t>
                      </a:r>
                      <a:endParaRPr sz="1000"/>
                    </a:p>
                  </a:txBody>
                  <a:tcPr marT="19050" marB="19050" marR="28575" marL="28575" anchor="b">
                    <a:lnL cap="flat" cmpd="sng" w="9525">
                      <a:solidFill>
                        <a:srgbClr val="CCCCCC"/>
                      </a:solidFill>
                      <a:prstDash val="solid"/>
                      <a:round/>
                      <a:headEnd len="sm" w="sm" type="none"/>
                      <a:tailEnd len="sm" w="sm" type="none"/>
                    </a:lnL>
                    <a:lnR cap="flat" cmpd="sng" w="19050">
                      <a:solidFill>
                        <a:srgbClr val="000000"/>
                      </a:solidFill>
                      <a:prstDash val="solid"/>
                      <a:round/>
                      <a:headEnd len="sm" w="sm" type="none"/>
                      <a:tailEnd len="sm" w="sm" type="none"/>
                    </a:lnR>
                    <a:lnT cap="flat" cmpd="sng" w="9525">
                      <a:solidFill>
                        <a:srgbClr val="CCCCCC"/>
                      </a:solidFill>
                      <a:prstDash val="solid"/>
                      <a:round/>
                      <a:headEnd len="sm" w="sm" type="none"/>
                      <a:tailEnd len="sm" w="sm" type="none"/>
                    </a:lnT>
                    <a:lnB cap="flat" cmpd="sng" w="19050">
                      <a:solidFill>
                        <a:srgbClr val="000000"/>
                      </a:solidFill>
                      <a:prstDash val="solid"/>
                      <a:round/>
                      <a:headEnd len="sm" w="sm" type="none"/>
                      <a:tailEnd len="sm" w="sm" type="none"/>
                    </a:lnB>
                    <a:solidFill>
                      <a:srgbClr val="FFFFFF"/>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7"/>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5" name="Google Shape;85;p17"/>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86" name="Google Shape;86;p17"/>
          <p:cNvSpPr txBox="1"/>
          <p:nvPr/>
        </p:nvSpPr>
        <p:spPr>
          <a:xfrm>
            <a:off x="2369700" y="1697100"/>
            <a:ext cx="6774300" cy="3164700"/>
          </a:xfrm>
          <a:prstGeom prst="rect">
            <a:avLst/>
          </a:prstGeom>
          <a:noFill/>
          <a:ln>
            <a:noFill/>
          </a:ln>
        </p:spPr>
        <p:txBody>
          <a:bodyPr anchorCtr="0" anchor="t" bIns="91425" lIns="91425" spcFirstLastPara="1" rIns="91425" wrap="square" tIns="91425">
            <a:spAutoFit/>
          </a:bodyPr>
          <a:lstStyle/>
          <a:p>
            <a:pPr indent="-342900" lvl="0" marL="457200" rtl="0" algn="l">
              <a:lnSpc>
                <a:spcPct val="115000"/>
              </a:lnSpc>
              <a:spcBef>
                <a:spcPts val="1200"/>
              </a:spcBef>
              <a:spcAft>
                <a:spcPts val="0"/>
              </a:spcAft>
              <a:buClr>
                <a:schemeClr val="dk1"/>
              </a:buClr>
              <a:buSzPts val="1800"/>
              <a:buChar char="●"/>
            </a:pPr>
            <a:r>
              <a:rPr lang="en" sz="1800">
                <a:solidFill>
                  <a:schemeClr val="dk1"/>
                </a:solidFill>
              </a:rPr>
              <a:t>700BC			Talos (myth)</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1949			The Turing Test</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b="1" lang="en" sz="1800">
                <a:solidFill>
                  <a:schemeClr val="dk1"/>
                </a:solidFill>
              </a:rPr>
              <a:t>1956			The Dartmouth Conference</a:t>
            </a:r>
            <a:endParaRPr b="1"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1958 			Early Neural Networks (Perceptrons)</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1970s -1980s	Expert Systems</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1990s - 2000s	</a:t>
            </a:r>
            <a:r>
              <a:rPr lang="en" sz="1800">
                <a:solidFill>
                  <a:schemeClr val="dk1"/>
                </a:solidFill>
              </a:rPr>
              <a:t>Machine Learning</a:t>
            </a: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2017 - present	</a:t>
            </a:r>
            <a:r>
              <a:rPr lang="en" sz="1800">
                <a:solidFill>
                  <a:schemeClr val="dk1"/>
                </a:solidFill>
              </a:rPr>
              <a:t>Large Language Models</a:t>
            </a:r>
            <a:endParaRPr b="1" sz="1800">
              <a:solidFill>
                <a:schemeClr val="dk1"/>
              </a:solidFill>
            </a:endParaRPr>
          </a:p>
          <a:p>
            <a:pPr indent="0" lvl="0" marL="0" rtl="0" algn="l">
              <a:lnSpc>
                <a:spcPct val="115000"/>
              </a:lnSpc>
              <a:spcBef>
                <a:spcPts val="1200"/>
              </a:spcBef>
              <a:spcAft>
                <a:spcPts val="1200"/>
              </a:spcAft>
              <a:buNone/>
            </a:pPr>
            <a:r>
              <a:rPr b="1" lang="en" sz="1800">
                <a:solidFill>
                  <a:schemeClr val="dk1"/>
                </a:solidFill>
              </a:rPr>
              <a:t>Discussion Prompt:</a:t>
            </a:r>
            <a:br>
              <a:rPr b="1" lang="en" sz="1800">
                <a:solidFill>
                  <a:schemeClr val="dk1"/>
                </a:solidFill>
              </a:rPr>
            </a:br>
            <a:r>
              <a:rPr lang="en" sz="1800">
                <a:solidFill>
                  <a:schemeClr val="dk1"/>
                </a:solidFill>
              </a:rPr>
              <a:t> “What’s the difference between a calculator and an AI system?”</a:t>
            </a:r>
            <a:endParaRPr sz="1800"/>
          </a:p>
        </p:txBody>
      </p:sp>
      <p:pic>
        <p:nvPicPr>
          <p:cNvPr id="87" name="Google Shape;87;p17"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88" name="Google Shape;88;p17"/>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1000"/>
              </a:spcAft>
              <a:buNone/>
            </a:pPr>
            <a:r>
              <a:rPr lang="en" sz="2600">
                <a:solidFill>
                  <a:schemeClr val="dk1"/>
                </a:solidFill>
                <a:latin typeface="Roboto"/>
                <a:ea typeface="Roboto"/>
                <a:cs typeface="Roboto"/>
                <a:sym typeface="Roboto"/>
              </a:rPr>
              <a:t>What Do We Mean by “Artificial Intelligence”?</a:t>
            </a:r>
            <a:endParaRPr b="1" i="1" sz="2400">
              <a:solidFill>
                <a:schemeClr val="dk1"/>
              </a:solidFill>
              <a:latin typeface="Roboto"/>
              <a:ea typeface="Roboto"/>
              <a:cs typeface="Roboto"/>
              <a:sym typeface="Roboto"/>
            </a:endParaRPr>
          </a:p>
        </p:txBody>
      </p:sp>
      <p:sp>
        <p:nvSpPr>
          <p:cNvPr id="89" name="Google Shape;89;p17"/>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rPr lang="en" sz="2400">
                <a:solidFill>
                  <a:srgbClr val="595959"/>
                </a:solidFill>
                <a:latin typeface="Roboto"/>
                <a:ea typeface="Roboto"/>
                <a:cs typeface="Roboto"/>
                <a:sym typeface="Roboto"/>
              </a:rPr>
              <a:t>A Very Short History</a:t>
            </a:r>
            <a:endParaRPr sz="2400">
              <a:solidFill>
                <a:srgbClr val="595959"/>
              </a:solidFill>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8"/>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5" name="Google Shape;95;p18"/>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96" name="Google Shape;96;p18"/>
          <p:cNvSpPr txBox="1"/>
          <p:nvPr/>
        </p:nvSpPr>
        <p:spPr>
          <a:xfrm>
            <a:off x="2369700" y="1480200"/>
            <a:ext cx="6774300" cy="3791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Narrow intelligence</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General intelligence</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Why we </a:t>
            </a:r>
            <a:r>
              <a:rPr i="1" lang="en" sz="1800">
                <a:solidFill>
                  <a:schemeClr val="dk1"/>
                </a:solidFill>
              </a:rPr>
              <a:t>only</a:t>
            </a:r>
            <a:r>
              <a:rPr lang="en" sz="1800">
                <a:solidFill>
                  <a:schemeClr val="dk1"/>
                </a:solidFill>
              </a:rPr>
              <a:t> have narrow AI</a:t>
            </a:r>
            <a:br>
              <a:rPr lang="en" sz="1800">
                <a:solidFill>
                  <a:schemeClr val="dk1"/>
                </a:solidFill>
              </a:rPr>
            </a:br>
            <a:endParaRPr sz="1800">
              <a:solidFill>
                <a:schemeClr val="dk1"/>
              </a:solidFill>
            </a:endParaRPr>
          </a:p>
          <a:p>
            <a:pPr indent="0" lvl="0" marL="0" rtl="0" algn="l">
              <a:lnSpc>
                <a:spcPct val="115000"/>
              </a:lnSpc>
              <a:spcBef>
                <a:spcPts val="1200"/>
              </a:spcBef>
              <a:spcAft>
                <a:spcPts val="0"/>
              </a:spcAft>
              <a:buNone/>
            </a:pPr>
            <a:r>
              <a:rPr b="1" lang="en" sz="1800">
                <a:solidFill>
                  <a:schemeClr val="dk1"/>
                </a:solidFill>
              </a:rPr>
              <a:t>Discussion Prompt:</a:t>
            </a:r>
            <a:br>
              <a:rPr b="1" lang="en" sz="1800">
                <a:solidFill>
                  <a:schemeClr val="dk1"/>
                </a:solidFill>
              </a:rPr>
            </a:br>
            <a:r>
              <a:rPr lang="en" sz="1800">
                <a:solidFill>
                  <a:schemeClr val="dk1"/>
                </a:solidFill>
              </a:rPr>
              <a:t> “Can an AI possibly have general intelligence like humans?”</a:t>
            </a:r>
            <a:endParaRPr sz="1800">
              <a:solidFill>
                <a:schemeClr val="dk1"/>
              </a:solidFill>
            </a:endParaRPr>
          </a:p>
          <a:p>
            <a:pPr indent="0" lvl="0" marL="0" rtl="0" algn="l">
              <a:lnSpc>
                <a:spcPct val="150000"/>
              </a:lnSpc>
              <a:spcBef>
                <a:spcPts val="1200"/>
              </a:spcBef>
              <a:spcAft>
                <a:spcPts val="0"/>
              </a:spcAft>
              <a:buNone/>
            </a:pPr>
            <a:r>
              <a:t/>
            </a:r>
            <a:endParaRPr sz="1800">
              <a:latin typeface="Roboto"/>
              <a:ea typeface="Roboto"/>
              <a:cs typeface="Roboto"/>
              <a:sym typeface="Roboto"/>
            </a:endParaRPr>
          </a:p>
        </p:txBody>
      </p:sp>
      <p:pic>
        <p:nvPicPr>
          <p:cNvPr id="97" name="Google Shape;97;p18"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98" name="Google Shape;98;p18"/>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1000"/>
              </a:spcAft>
              <a:buNone/>
            </a:pPr>
            <a:r>
              <a:rPr lang="en" sz="2600">
                <a:solidFill>
                  <a:schemeClr val="dk1"/>
                </a:solidFill>
                <a:latin typeface="Roboto"/>
                <a:ea typeface="Roboto"/>
                <a:cs typeface="Roboto"/>
                <a:sym typeface="Roboto"/>
              </a:rPr>
              <a:t>What Do We Mean by “Artificial Intelligence”?</a:t>
            </a:r>
            <a:endParaRPr sz="3400">
              <a:latin typeface="Roboto"/>
              <a:ea typeface="Roboto"/>
              <a:cs typeface="Roboto"/>
              <a:sym typeface="Roboto"/>
            </a:endParaRPr>
          </a:p>
        </p:txBody>
      </p:sp>
      <p:sp>
        <p:nvSpPr>
          <p:cNvPr id="99" name="Google Shape;99;p18"/>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rPr lang="en" sz="2400">
                <a:solidFill>
                  <a:srgbClr val="595959"/>
                </a:solidFill>
                <a:latin typeface="Roboto"/>
                <a:ea typeface="Roboto"/>
                <a:cs typeface="Roboto"/>
                <a:sym typeface="Roboto"/>
              </a:rPr>
              <a:t>Narrow vs General Intelligence</a:t>
            </a:r>
            <a:endParaRPr sz="2400">
              <a:solidFill>
                <a:srgbClr val="595959"/>
              </a:solidFill>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9"/>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5" name="Google Shape;105;p19"/>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06" name="Google Shape;106;p19"/>
          <p:cNvSpPr txBox="1"/>
          <p:nvPr/>
        </p:nvSpPr>
        <p:spPr>
          <a:xfrm>
            <a:off x="2369700" y="1480200"/>
            <a:ext cx="6774300" cy="3637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Not smart vs dumb</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Task-specific</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Context-dependent</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None/>
            </a:pPr>
            <a:r>
              <a:rPr b="1" lang="en" sz="1800">
                <a:solidFill>
                  <a:schemeClr val="dk1"/>
                </a:solidFill>
              </a:rPr>
              <a:t>Discussion Prompt:</a:t>
            </a:r>
            <a:br>
              <a:rPr b="1" lang="en" sz="1800">
                <a:solidFill>
                  <a:schemeClr val="dk1"/>
                </a:solidFill>
              </a:rPr>
            </a:br>
            <a:r>
              <a:rPr lang="en" sz="1800">
                <a:solidFill>
                  <a:schemeClr val="dk1"/>
                </a:solidFill>
              </a:rPr>
              <a:t>“Who decides whether a system is ‘intelligent’: humans or tasks?”</a:t>
            </a:r>
            <a:endParaRPr sz="1800">
              <a:solidFill>
                <a:schemeClr val="dk1"/>
              </a:solidFill>
            </a:endParaRPr>
          </a:p>
        </p:txBody>
      </p:sp>
      <p:pic>
        <p:nvPicPr>
          <p:cNvPr id="107" name="Google Shape;107;p19"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08" name="Google Shape;108;p19"/>
          <p:cNvSpPr txBox="1"/>
          <p:nvPr/>
        </p:nvSpPr>
        <p:spPr>
          <a:xfrm>
            <a:off x="2253719" y="0"/>
            <a:ext cx="6909000" cy="867300"/>
          </a:xfrm>
          <a:prstGeom prst="rect">
            <a:avLst/>
          </a:prstGeom>
          <a:solidFill>
            <a:srgbClr val="EEEEEE"/>
          </a:solidFill>
          <a:ln>
            <a:noFill/>
          </a:ln>
        </p:spPr>
        <p:txBody>
          <a:bodyPr anchorCtr="0" anchor="b" bIns="91425" lIns="91425" spcFirstLastPara="1" rIns="91425" wrap="square" tIns="91425">
            <a:noAutofit/>
          </a:bodyPr>
          <a:lstStyle/>
          <a:p>
            <a:pPr indent="0" lvl="0" marL="0" rtl="0" algn="ctr">
              <a:spcBef>
                <a:spcPts val="0"/>
              </a:spcBef>
              <a:spcAft>
                <a:spcPts val="1000"/>
              </a:spcAft>
              <a:buNone/>
            </a:pPr>
            <a:r>
              <a:rPr lang="en" sz="2600">
                <a:solidFill>
                  <a:schemeClr val="dk1"/>
                </a:solidFill>
                <a:latin typeface="Roboto"/>
                <a:ea typeface="Roboto"/>
                <a:cs typeface="Roboto"/>
                <a:sym typeface="Roboto"/>
              </a:rPr>
              <a:t>What Do We Mean by “Artificial Intelligence”?</a:t>
            </a:r>
            <a:endParaRPr sz="3200">
              <a:latin typeface="Roboto"/>
              <a:ea typeface="Roboto"/>
              <a:cs typeface="Roboto"/>
              <a:sym typeface="Roboto"/>
            </a:endParaRPr>
          </a:p>
        </p:txBody>
      </p:sp>
      <p:sp>
        <p:nvSpPr>
          <p:cNvPr id="109" name="Google Shape;109;p19"/>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lnSpc>
                <a:spcPct val="95000"/>
              </a:lnSpc>
              <a:spcBef>
                <a:spcPts val="1800"/>
              </a:spcBef>
              <a:spcAft>
                <a:spcPts val="400"/>
              </a:spcAft>
              <a:buSzPts val="1018"/>
              <a:buNone/>
            </a:pPr>
            <a:r>
              <a:rPr lang="en" sz="2400">
                <a:solidFill>
                  <a:srgbClr val="595959"/>
                </a:solidFill>
                <a:latin typeface="Roboto"/>
                <a:ea typeface="Roboto"/>
                <a:cs typeface="Roboto"/>
                <a:sym typeface="Roboto"/>
              </a:rPr>
              <a:t>Intelligence as a Continuum</a:t>
            </a:r>
            <a:endParaRPr sz="2400">
              <a:solidFill>
                <a:srgbClr val="595959"/>
              </a:solidFill>
              <a:latin typeface="Roboto"/>
              <a:ea typeface="Roboto"/>
              <a:cs typeface="Roboto"/>
              <a:sym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0"/>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5" name="Google Shape;115;p20"/>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16" name="Google Shape;116;p20"/>
          <p:cNvSpPr txBox="1"/>
          <p:nvPr/>
        </p:nvSpPr>
        <p:spPr>
          <a:xfrm>
            <a:off x="2369700" y="1480200"/>
            <a:ext cx="6774300" cy="3318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Calculators</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Search engines</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AI systems</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None/>
            </a:pPr>
            <a:r>
              <a:rPr b="1" lang="en" sz="1800">
                <a:solidFill>
                  <a:schemeClr val="dk1"/>
                </a:solidFill>
              </a:rPr>
              <a:t>Discussion Prompt:</a:t>
            </a:r>
            <a:br>
              <a:rPr b="1" lang="en" sz="1800">
                <a:solidFill>
                  <a:schemeClr val="dk1"/>
                </a:solidFill>
              </a:rPr>
            </a:br>
            <a:r>
              <a:rPr lang="en" sz="1800">
                <a:solidFill>
                  <a:schemeClr val="dk1"/>
                </a:solidFill>
              </a:rPr>
              <a:t> “In what ways do we already use tools that augment thinking?”</a:t>
            </a:r>
            <a:endParaRPr sz="1800">
              <a:solidFill>
                <a:schemeClr val="dk1"/>
              </a:solidFill>
            </a:endParaRPr>
          </a:p>
        </p:txBody>
      </p:sp>
      <p:pic>
        <p:nvPicPr>
          <p:cNvPr id="117" name="Google Shape;117;p20"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18" name="Google Shape;118;p20"/>
          <p:cNvSpPr txBox="1"/>
          <p:nvPr/>
        </p:nvSpPr>
        <p:spPr>
          <a:xfrm>
            <a:off x="2253719" y="0"/>
            <a:ext cx="6909000" cy="867300"/>
          </a:xfrm>
          <a:prstGeom prst="rect">
            <a:avLst/>
          </a:prstGeom>
          <a:solidFill>
            <a:schemeClr val="lt2"/>
          </a:solidFill>
          <a:ln>
            <a:noFill/>
          </a:ln>
        </p:spPr>
        <p:txBody>
          <a:bodyPr anchorCtr="0" anchor="b" bIns="91425" lIns="91425" spcFirstLastPara="1" rIns="91425" wrap="square" tIns="91425">
            <a:noAutofit/>
          </a:bodyPr>
          <a:lstStyle/>
          <a:p>
            <a:pPr indent="0" lvl="0" marL="0" rtl="0" algn="ctr">
              <a:spcBef>
                <a:spcPts val="0"/>
              </a:spcBef>
              <a:spcAft>
                <a:spcPts val="1000"/>
              </a:spcAft>
              <a:buNone/>
            </a:pPr>
            <a:r>
              <a:rPr lang="en" sz="2600">
                <a:solidFill>
                  <a:schemeClr val="dk1"/>
                </a:solidFill>
                <a:latin typeface="Roboto"/>
                <a:ea typeface="Roboto"/>
                <a:cs typeface="Roboto"/>
                <a:sym typeface="Roboto"/>
              </a:rPr>
              <a:t>What Do We Mean by “Artificial Intelligence”?</a:t>
            </a:r>
            <a:endParaRPr sz="3200">
              <a:latin typeface="Roboto"/>
              <a:ea typeface="Roboto"/>
              <a:cs typeface="Roboto"/>
              <a:sym typeface="Roboto"/>
            </a:endParaRPr>
          </a:p>
        </p:txBody>
      </p:sp>
      <p:sp>
        <p:nvSpPr>
          <p:cNvPr id="119" name="Google Shape;119;p20"/>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rgbClr val="595959"/>
                </a:solidFill>
                <a:latin typeface="Roboto"/>
                <a:ea typeface="Roboto"/>
                <a:cs typeface="Roboto"/>
                <a:sym typeface="Roboto"/>
              </a:rPr>
              <a:t>Humans + Tools</a:t>
            </a:r>
            <a:endParaRPr sz="2400">
              <a:solidFill>
                <a:srgbClr val="595959"/>
              </a:solidFill>
              <a:latin typeface="Roboto"/>
              <a:ea typeface="Roboto"/>
              <a:cs typeface="Roboto"/>
              <a:sym typeface="Robo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1"/>
          <p:cNvSpPr/>
          <p:nvPr/>
        </p:nvSpPr>
        <p:spPr>
          <a:xfrm>
            <a:off x="0" y="0"/>
            <a:ext cx="2235300" cy="5143500"/>
          </a:xfrm>
          <a:prstGeom prst="rect">
            <a:avLst/>
          </a:prstGeom>
          <a:solidFill>
            <a:srgbClr val="000000"/>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5" name="Google Shape;125;p21"/>
          <p:cNvSpPr txBox="1"/>
          <p:nvPr/>
        </p:nvSpPr>
        <p:spPr>
          <a:xfrm>
            <a:off x="2265225" y="0"/>
            <a:ext cx="6879000" cy="650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800"/>
              </a:spcBef>
              <a:spcAft>
                <a:spcPts val="400"/>
              </a:spcAft>
              <a:buNone/>
            </a:pPr>
            <a:r>
              <a:rPr lang="en" sz="3200">
                <a:solidFill>
                  <a:srgbClr val="000000"/>
                </a:solidFill>
                <a:latin typeface="Roboto"/>
                <a:ea typeface="Roboto"/>
                <a:cs typeface="Roboto"/>
                <a:sym typeface="Roboto"/>
              </a:rPr>
              <a:t>Next Time</a:t>
            </a:r>
            <a:endParaRPr sz="3200">
              <a:solidFill>
                <a:srgbClr val="000000"/>
              </a:solidFill>
              <a:latin typeface="Roboto"/>
              <a:ea typeface="Roboto"/>
              <a:cs typeface="Roboto"/>
              <a:sym typeface="Roboto"/>
            </a:endParaRPr>
          </a:p>
        </p:txBody>
      </p:sp>
      <p:sp>
        <p:nvSpPr>
          <p:cNvPr id="126" name="Google Shape;126;p21"/>
          <p:cNvSpPr txBox="1"/>
          <p:nvPr/>
        </p:nvSpPr>
        <p:spPr>
          <a:xfrm>
            <a:off x="2369700" y="1480200"/>
            <a:ext cx="6774300" cy="3637200"/>
          </a:xfrm>
          <a:prstGeom prst="rect">
            <a:avLst/>
          </a:prstGeom>
          <a:noFill/>
          <a:ln>
            <a:noFill/>
          </a:ln>
        </p:spPr>
        <p:txBody>
          <a:bodyPr anchorCtr="0" anchor="t" bIns="91425" lIns="91425" spcFirstLastPara="1" rIns="91425" wrap="square" tIns="91425">
            <a:spAutoFit/>
          </a:bodyPr>
          <a:lstStyle/>
          <a:p>
            <a:pPr indent="0" lvl="0" marL="457200" rtl="0" algn="l">
              <a:lnSpc>
                <a:spcPct val="115000"/>
              </a:lnSpc>
              <a:spcBef>
                <a:spcPts val="1200"/>
              </a:spcBef>
              <a:spcAft>
                <a:spcPts val="0"/>
              </a:spcAft>
              <a:buNone/>
            </a:pPr>
            <a:r>
              <a:t/>
            </a:r>
            <a:endParaRPr sz="1800">
              <a:solidFill>
                <a:schemeClr val="dk1"/>
              </a:solidFill>
            </a:endParaRPr>
          </a:p>
          <a:p>
            <a:pPr indent="-342900" lvl="0" marL="457200" rtl="0" algn="l">
              <a:lnSpc>
                <a:spcPct val="115000"/>
              </a:lnSpc>
              <a:spcBef>
                <a:spcPts val="1200"/>
              </a:spcBef>
              <a:spcAft>
                <a:spcPts val="0"/>
              </a:spcAft>
              <a:buClr>
                <a:schemeClr val="dk1"/>
              </a:buClr>
              <a:buSzPts val="1800"/>
              <a:buChar char="●"/>
            </a:pPr>
            <a:r>
              <a:rPr lang="en" sz="1800">
                <a:solidFill>
                  <a:schemeClr val="dk1"/>
                </a:solidFill>
              </a:rPr>
              <a:t>AI changes how we think</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AI can help or harm</a:t>
            </a:r>
            <a:br>
              <a:rPr lang="en" sz="1800">
                <a:solidFill>
                  <a:schemeClr val="dk1"/>
                </a:solidFill>
              </a:rPr>
            </a:br>
            <a:endParaRPr sz="1800">
              <a:solidFill>
                <a:schemeClr val="dk1"/>
              </a:solidFill>
            </a:endParaRPr>
          </a:p>
          <a:p>
            <a:pPr indent="-342900" lvl="0" marL="457200" rtl="0" algn="l">
              <a:lnSpc>
                <a:spcPct val="115000"/>
              </a:lnSpc>
              <a:spcBef>
                <a:spcPts val="0"/>
              </a:spcBef>
              <a:spcAft>
                <a:spcPts val="0"/>
              </a:spcAft>
              <a:buClr>
                <a:schemeClr val="dk1"/>
              </a:buClr>
              <a:buSzPts val="1800"/>
              <a:buChar char="●"/>
            </a:pPr>
            <a:r>
              <a:rPr lang="en" sz="1800">
                <a:solidFill>
                  <a:schemeClr val="dk1"/>
                </a:solidFill>
              </a:rPr>
              <a:t>Skill + judgment still matter</a:t>
            </a:r>
            <a:br>
              <a:rPr lang="en" sz="1800">
                <a:solidFill>
                  <a:schemeClr val="dk1"/>
                </a:solidFill>
              </a:rPr>
            </a:br>
            <a:endParaRPr sz="1800">
              <a:solidFill>
                <a:schemeClr val="dk1"/>
              </a:solidFill>
            </a:endParaRPr>
          </a:p>
          <a:p>
            <a:pPr indent="0" lvl="0" marL="0" rtl="0" algn="l">
              <a:lnSpc>
                <a:spcPct val="115000"/>
              </a:lnSpc>
              <a:spcBef>
                <a:spcPts val="1200"/>
              </a:spcBef>
              <a:spcAft>
                <a:spcPts val="1200"/>
              </a:spcAft>
              <a:buNone/>
            </a:pPr>
            <a:r>
              <a:rPr b="1" lang="en" sz="1800">
                <a:solidFill>
                  <a:schemeClr val="dk1"/>
                </a:solidFill>
              </a:rPr>
              <a:t>Discussion Prompt:</a:t>
            </a:r>
            <a:br>
              <a:rPr b="1" lang="en" sz="1800">
                <a:solidFill>
                  <a:schemeClr val="dk1"/>
                </a:solidFill>
              </a:rPr>
            </a:br>
            <a:r>
              <a:rPr lang="en" sz="1800">
                <a:solidFill>
                  <a:schemeClr val="dk1"/>
                </a:solidFill>
              </a:rPr>
              <a:t> “What’s the best outcome we could have from understanding AI this way?”</a:t>
            </a:r>
            <a:endParaRPr sz="1800">
              <a:solidFill>
                <a:schemeClr val="dk1"/>
              </a:solidFill>
            </a:endParaRPr>
          </a:p>
        </p:txBody>
      </p:sp>
      <p:pic>
        <p:nvPicPr>
          <p:cNvPr id="127" name="Google Shape;127;p21" title="hpa-logo-red.png"/>
          <p:cNvPicPr preferRelativeResize="0"/>
          <p:nvPr/>
        </p:nvPicPr>
        <p:blipFill>
          <a:blip r:embed="rId3">
            <a:alphaModFix/>
          </a:blip>
          <a:stretch>
            <a:fillRect/>
          </a:stretch>
        </p:blipFill>
        <p:spPr>
          <a:xfrm>
            <a:off x="0" y="0"/>
            <a:ext cx="2192614" cy="867301"/>
          </a:xfrm>
          <a:prstGeom prst="rect">
            <a:avLst/>
          </a:prstGeom>
          <a:noFill/>
          <a:ln>
            <a:noFill/>
          </a:ln>
        </p:spPr>
      </p:pic>
      <p:sp>
        <p:nvSpPr>
          <p:cNvPr id="128" name="Google Shape;128;p21"/>
          <p:cNvSpPr txBox="1"/>
          <p:nvPr/>
        </p:nvSpPr>
        <p:spPr>
          <a:xfrm>
            <a:off x="2253719" y="0"/>
            <a:ext cx="6909000" cy="867300"/>
          </a:xfrm>
          <a:prstGeom prst="rect">
            <a:avLst/>
          </a:prstGeom>
          <a:solidFill>
            <a:schemeClr val="lt2"/>
          </a:solidFill>
          <a:ln>
            <a:noFill/>
          </a:ln>
        </p:spPr>
        <p:txBody>
          <a:bodyPr anchorCtr="0" anchor="b" bIns="91425" lIns="91425" spcFirstLastPara="1" rIns="91425" wrap="square" tIns="91425">
            <a:noAutofit/>
          </a:bodyPr>
          <a:lstStyle/>
          <a:p>
            <a:pPr indent="0" lvl="0" marL="0" rtl="0" algn="ctr">
              <a:spcBef>
                <a:spcPts val="0"/>
              </a:spcBef>
              <a:spcAft>
                <a:spcPts val="1000"/>
              </a:spcAft>
              <a:buNone/>
            </a:pPr>
            <a:r>
              <a:rPr lang="en" sz="2600">
                <a:solidFill>
                  <a:schemeClr val="dk1"/>
                </a:solidFill>
                <a:latin typeface="Roboto"/>
                <a:ea typeface="Roboto"/>
                <a:cs typeface="Roboto"/>
                <a:sym typeface="Roboto"/>
              </a:rPr>
              <a:t>What Do We Mean by “Artificial Intelligence”?</a:t>
            </a:r>
            <a:endParaRPr sz="3200">
              <a:latin typeface="Roboto"/>
              <a:ea typeface="Roboto"/>
              <a:cs typeface="Roboto"/>
              <a:sym typeface="Roboto"/>
            </a:endParaRPr>
          </a:p>
        </p:txBody>
      </p:sp>
      <p:sp>
        <p:nvSpPr>
          <p:cNvPr id="129" name="Google Shape;129;p21"/>
          <p:cNvSpPr txBox="1"/>
          <p:nvPr/>
        </p:nvSpPr>
        <p:spPr>
          <a:xfrm>
            <a:off x="2246244" y="867300"/>
            <a:ext cx="6909000" cy="612900"/>
          </a:xfrm>
          <a:prstGeom prst="rect">
            <a:avLst/>
          </a:prstGeom>
          <a:solidFill>
            <a:srgbClr val="EEEEEE"/>
          </a:solidFill>
          <a:ln>
            <a:noFill/>
          </a:ln>
        </p:spPr>
        <p:txBody>
          <a:bodyPr anchorCtr="0" anchor="t" bIns="91425" lIns="91425" spcFirstLastPara="1" rIns="91425" wrap="square" tIns="91425">
            <a:normAutofit/>
          </a:bodyPr>
          <a:lstStyle/>
          <a:p>
            <a:pPr indent="0" lvl="0" marL="0" rtl="0" algn="ctr">
              <a:spcBef>
                <a:spcPts val="1000"/>
              </a:spcBef>
              <a:spcAft>
                <a:spcPts val="0"/>
              </a:spcAft>
              <a:buClr>
                <a:schemeClr val="dk1"/>
              </a:buClr>
              <a:buSzPts val="1100"/>
              <a:buFont typeface="Arial"/>
              <a:buNone/>
            </a:pPr>
            <a:r>
              <a:rPr lang="en" sz="2400">
                <a:solidFill>
                  <a:srgbClr val="595959"/>
                </a:solidFill>
                <a:latin typeface="Roboto"/>
                <a:ea typeface="Roboto"/>
                <a:cs typeface="Roboto"/>
                <a:sym typeface="Roboto"/>
              </a:rPr>
              <a:t>Big Idea of the Unit</a:t>
            </a:r>
            <a:endParaRPr sz="2400">
              <a:solidFill>
                <a:srgbClr val="595959"/>
              </a:solidFill>
              <a:latin typeface="Roboto"/>
              <a:ea typeface="Roboto"/>
              <a:cs typeface="Roboto"/>
              <a:sym typeface="Robo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pic>
        <p:nvPicPr>
          <p:cNvPr descr="How do all the algorithms, like ChatGPT, around us learn to do their jobs?&#10;&#10;Footnote: https://www.youtube.com/watch?v=wvWpdrfoEv0&#10;&#10;Thank you to my supporters on Patreon:&#10;&#10;James Bissonette, James Gill, Cas Eliëns, Jeremy Banks, Thomas J Miller Jr MD, Jaclyn Cauley, David F Watson, Jay Edwards, Tianyu Ge, Michael Cao, Caron Hideg, Andrea Di Biagio, Andrey Chursin, Christopher Anthony, Richard Comish, Stephen W. Carson, JoJo Chehebar, Mark Govea, John Buchan, Donal Botkin, Bob Kunz&#10;&#10;https://www.patreon.com/cgpgrey&#10;&#10;How neural networks really work with the real linear algebra: https://www.youtube.com/watch?v=aircAruvnKk&#10;&#10;&#10;Music by: http://www.davidreesmusic.com" id="134" name="Google Shape;134;p22" title="How AI Actually Learns">
            <a:hlinkClick r:id="rId3"/>
          </p:cNvPr>
          <p:cNvPicPr preferRelativeResize="0"/>
          <p:nvPr/>
        </p:nvPicPr>
        <p:blipFill>
          <a:blip r:embed="rId4">
            <a:alphaModFix/>
          </a:blip>
          <a:stretch>
            <a:fillRect/>
          </a:stretch>
        </p:blipFill>
        <p:spPr>
          <a:xfrm>
            <a:off x="-6998" y="0"/>
            <a:ext cx="9143977"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4"/>
                                        </p:tgtEl>
                                        <p:attrNameLst>
                                          <p:attrName>style.visibility</p:attrName>
                                        </p:attrNameLst>
                                      </p:cBhvr>
                                      <p:to>
                                        <p:strVal val="visible"/>
                                      </p:to>
                                    </p:set>
                                    <p:animEffect filter="fade" transition="in">
                                      <p:cBhvr>
                                        <p:cTn dur="1000"/>
                                        <p:tgtEl>
                                          <p:spTgt spid="1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