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embeddedFontLst>
    <p:embeddedFont>
      <p:font typeface="Roboto"/>
      <p:regular r:id="rId14"/>
      <p:bold r:id="rId15"/>
      <p:italic r:id="rId16"/>
      <p:boldItalic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Roboto-bold.fntdata"/><Relationship Id="rId14" Type="http://schemas.openxmlformats.org/officeDocument/2006/relationships/font" Target="fonts/Roboto-regular.fntdata"/><Relationship Id="rId17" Type="http://schemas.openxmlformats.org/officeDocument/2006/relationships/font" Target="fonts/Roboto-boldItalic.fntdata"/><Relationship Id="rId16" Type="http://schemas.openxmlformats.org/officeDocument/2006/relationships/font" Target="fonts/Robo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c32362ff0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c32362ff0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KEY: </a:t>
            </a:r>
            <a:r>
              <a:rPr lang="en">
                <a:solidFill>
                  <a:schemeClr val="dk1"/>
                </a:solidFill>
              </a:rPr>
              <a:t>We seek to define expert systems without anthropomorphizing them. </a:t>
            </a:r>
            <a:endParaRPr>
              <a:solidFill>
                <a:schemeClr val="dk1"/>
              </a:solidFill>
            </a:endParaRPr>
          </a:p>
          <a:p>
            <a:pPr indent="0" lvl="0" marL="0" rtl="0" algn="l">
              <a:spcBef>
                <a:spcPts val="0"/>
              </a:spcBef>
              <a:spcAft>
                <a:spcPts val="0"/>
              </a:spcAft>
              <a:buNone/>
            </a:pPr>
            <a:r>
              <a:rPr lang="en">
                <a:solidFill>
                  <a:schemeClr val="dk1"/>
                </a:solidFill>
              </a:rPr>
              <a:t>Clarify that expert systems encode explicit expert knowledge.</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“Nothing here is learning. Everything is constructed in advance.”</a:t>
            </a:r>
            <a:endParaRPr>
              <a:solidFill>
                <a:schemeClr val="dk1"/>
              </a:solidFill>
            </a:endParaRPr>
          </a:p>
          <a:p>
            <a:pPr indent="0" lvl="0" marL="0" rtl="0" algn="l">
              <a:lnSpc>
                <a:spcPct val="115000"/>
              </a:lnSpc>
              <a:spcBef>
                <a:spcPts val="0"/>
              </a:spcBef>
              <a:spcAft>
                <a:spcPts val="0"/>
              </a:spcAft>
              <a:buNone/>
            </a:pPr>
            <a:r>
              <a:rPr b="1" lang="en">
                <a:solidFill>
                  <a:schemeClr val="dk1"/>
                </a:solidFill>
              </a:rPr>
              <a:t>Rules</a:t>
            </a:r>
            <a:endParaRPr b="1">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“These are usually IF / THEN statements.”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Example you can say aloud:</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IF the patient has chest pain AND high blood pressure, THEN flag as high risk.</a:t>
            </a:r>
            <a:endParaRPr>
              <a:solidFill>
                <a:schemeClr val="dk1"/>
              </a:solidFill>
            </a:endParaRPr>
          </a:p>
          <a:p>
            <a:pPr indent="0" lvl="0" marL="0" rtl="0" algn="l">
              <a:lnSpc>
                <a:spcPct val="115000"/>
              </a:lnSpc>
              <a:spcBef>
                <a:spcPts val="0"/>
              </a:spcBef>
              <a:spcAft>
                <a:spcPts val="0"/>
              </a:spcAft>
              <a:buNone/>
            </a:pPr>
            <a:r>
              <a:rPr b="1" lang="en">
                <a:solidFill>
                  <a:schemeClr val="dk1"/>
                </a:solidFill>
              </a:rPr>
              <a:t>Knowledge Base</a:t>
            </a:r>
            <a:endParaRPr b="1">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“This is the collection of all known facts and rules.”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Hand-built by an expert (or at least an interpreter of the expert), not learned.</a:t>
            </a:r>
            <a:endParaRPr>
              <a:solidFill>
                <a:schemeClr val="dk1"/>
              </a:solidFill>
            </a:endParaRPr>
          </a:p>
          <a:p>
            <a:pPr indent="0" lvl="0" marL="0" rtl="0" algn="l">
              <a:lnSpc>
                <a:spcPct val="115000"/>
              </a:lnSpc>
              <a:spcBef>
                <a:spcPts val="0"/>
              </a:spcBef>
              <a:spcAft>
                <a:spcPts val="0"/>
              </a:spcAft>
              <a:buNone/>
            </a:pPr>
            <a:r>
              <a:rPr b="1" lang="en">
                <a:solidFill>
                  <a:schemeClr val="dk1"/>
                </a:solidFill>
              </a:rPr>
              <a:t>Inference Engine</a:t>
            </a:r>
            <a:endParaRPr b="1">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“This is the logic engine that applies the rules to the facts.”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 It’s the referee that decides which rules fire and in what order.</a:t>
            </a:r>
            <a:endParaRPr>
              <a:solidFill>
                <a:schemeClr val="dk1"/>
              </a:solidFill>
            </a:endParaRPr>
          </a:p>
          <a:p>
            <a:pPr indent="0" lvl="0" marL="0" rtl="0" algn="l">
              <a:lnSpc>
                <a:spcPct val="115000"/>
              </a:lnSpc>
              <a:spcBef>
                <a:spcPts val="1200"/>
              </a:spcBef>
              <a:spcAft>
                <a:spcPts val="0"/>
              </a:spcAft>
              <a:buNone/>
            </a:pPr>
            <a:r>
              <a:rPr lang="en">
                <a:solidFill>
                  <a:schemeClr val="dk1"/>
                </a:solidFill>
              </a:rPr>
              <a:t>DISCUSSION</a:t>
            </a:r>
            <a:endParaRPr>
              <a:solidFill>
                <a:schemeClr val="dk1"/>
              </a:solidFill>
            </a:endParaRPr>
          </a:p>
          <a:p>
            <a:pPr indent="0" lvl="0" marL="0" marR="381000" rtl="0" algn="l">
              <a:lnSpc>
                <a:spcPct val="115000"/>
              </a:lnSpc>
              <a:spcBef>
                <a:spcPts val="1200"/>
              </a:spcBef>
              <a:spcAft>
                <a:spcPts val="0"/>
              </a:spcAft>
              <a:buClr>
                <a:schemeClr val="dk1"/>
              </a:buClr>
              <a:buSzPts val="1100"/>
              <a:buFont typeface="Arial"/>
              <a:buNone/>
            </a:pPr>
            <a:r>
              <a:rPr lang="en">
                <a:solidFill>
                  <a:schemeClr val="dk1"/>
                </a:solidFill>
              </a:rPr>
              <a:t>“What counts as a rule — scientific law or policy guideline?”</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Students choose examples from their own areas of expertise.: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Laws of physics → strict, universal</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Policies → fuzzy, value-laden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NFL rules</a:t>
            </a:r>
            <a:br>
              <a:rPr lang="en">
                <a:solidFill>
                  <a:schemeClr val="dk1"/>
                </a:solidFill>
              </a:rPr>
            </a:b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Follow-up question if needed:</a:t>
            </a:r>
            <a:endParaRPr>
              <a:solidFill>
                <a:schemeClr val="dk1"/>
              </a:solidFill>
            </a:endParaRPr>
          </a:p>
          <a:p>
            <a:pPr indent="0" lvl="0" marL="381000" marR="381000" rtl="0" algn="l">
              <a:lnSpc>
                <a:spcPct val="115000"/>
              </a:lnSpc>
              <a:spcBef>
                <a:spcPts val="0"/>
              </a:spcBef>
              <a:spcAft>
                <a:spcPts val="0"/>
              </a:spcAft>
              <a:buClr>
                <a:schemeClr val="dk1"/>
              </a:buClr>
              <a:buSzPts val="1100"/>
              <a:buFont typeface="Arial"/>
              <a:buNone/>
            </a:pPr>
            <a:r>
              <a:rPr lang="en">
                <a:solidFill>
                  <a:schemeClr val="dk1"/>
                </a:solidFill>
              </a:rPr>
              <a:t>“Which kind do you think computers are better at enforcing?”</a:t>
            </a:r>
            <a:endParaRPr>
              <a:solidFill>
                <a:schemeClr val="dk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Clr>
                <a:schemeClr val="dk1"/>
              </a:buClr>
              <a:buSzPts val="1100"/>
              <a:buFont typeface="Arial"/>
              <a:buNone/>
            </a:pPr>
            <a:r>
              <a:t/>
            </a:r>
            <a:endParaRPr>
              <a:solidFill>
                <a:schemeClr val="dk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c32362ff07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3c32362ff07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222222"/>
                </a:solidFill>
              </a:rPr>
              <a:t>KEY: </a:t>
            </a:r>
            <a:r>
              <a:rPr lang="en">
                <a:solidFill>
                  <a:schemeClr val="dk1"/>
                </a:solidFill>
              </a:rPr>
              <a:t>Show the translation loss from human expertise to logic.</a:t>
            </a:r>
            <a:endParaRPr>
              <a:solidFill>
                <a:srgbClr val="222222"/>
              </a:solidFill>
            </a:endParaRPr>
          </a:p>
          <a:p>
            <a:pPr indent="0" lvl="0" marL="0" rtl="0" algn="l">
              <a:spcBef>
                <a:spcPts val="0"/>
              </a:spcBef>
              <a:spcAft>
                <a:spcPts val="0"/>
              </a:spcAft>
              <a:buNone/>
            </a:pPr>
            <a:r>
              <a:rPr lang="en">
                <a:solidFill>
                  <a:srgbClr val="222222"/>
                </a:solidFill>
              </a:rPr>
              <a:t>Connect to familiar examples like calculators or thermostat logic.</a:t>
            </a:r>
            <a:endParaRPr>
              <a:solidFill>
                <a:srgbClr val="222222"/>
              </a:solidFill>
            </a:endParaRPr>
          </a:p>
          <a:p>
            <a:pPr indent="0" lvl="0" marL="0" rtl="0" algn="l">
              <a:spcBef>
                <a:spcPts val="0"/>
              </a:spcBef>
              <a:spcAft>
                <a:spcPts val="0"/>
              </a:spcAft>
              <a:buClr>
                <a:schemeClr val="dk1"/>
              </a:buClr>
              <a:buSzPts val="1100"/>
              <a:buFont typeface="Arial"/>
              <a:buNone/>
            </a:pPr>
            <a:r>
              <a:rPr b="1" lang="en">
                <a:solidFill>
                  <a:schemeClr val="dk1"/>
                </a:solidFill>
              </a:rPr>
              <a:t>IF / THEN logic</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“This forces messy reality into binary choices.”</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b="1" lang="en">
                <a:solidFill>
                  <a:schemeClr val="dk1"/>
                </a:solidFill>
              </a:rPr>
              <a:t>Explicit assumptions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Make explicit: “Anything you don’t write down, the system doesn’t know.”</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b="1" lang="en">
                <a:solidFill>
                  <a:schemeClr val="dk1"/>
                </a:solidFill>
              </a:rPr>
              <a:t>Human-authored logic</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‘The intelligence lives in the programmer, not the program.’</a:t>
            </a:r>
            <a:endParaRPr>
              <a:solidFill>
                <a:srgbClr val="222222"/>
              </a:solidFill>
            </a:endParaRPr>
          </a:p>
          <a:p>
            <a:pPr indent="0" lvl="0" marL="0" rtl="0" algn="l">
              <a:spcBef>
                <a:spcPts val="0"/>
              </a:spcBef>
              <a:spcAft>
                <a:spcPts val="0"/>
              </a:spcAft>
              <a:buNone/>
            </a:pPr>
            <a:r>
              <a:rPr lang="en">
                <a:solidFill>
                  <a:srgbClr val="222222"/>
                </a:solidFill>
              </a:rPr>
              <a:t>Complexity: “Think about a school dress code. It sounds simple until you try to write every edge case. How many here have tried to find edge case workarounds to the dress code?”</a:t>
            </a:r>
            <a:endParaRPr>
              <a:solidFill>
                <a:srgbClr val="222222"/>
              </a:solidFill>
            </a:endParaRPr>
          </a:p>
          <a:p>
            <a:pPr indent="0" lvl="0" marL="0" rtl="0" algn="l">
              <a:spcBef>
                <a:spcPts val="0"/>
              </a:spcBef>
              <a:spcAft>
                <a:spcPts val="0"/>
              </a:spcAft>
              <a:buNone/>
            </a:pPr>
            <a:r>
              <a:t/>
            </a:r>
            <a:endParaRPr>
              <a:solidFill>
                <a:srgbClr val="222222"/>
              </a:solidFill>
            </a:endParaRPr>
          </a:p>
          <a:p>
            <a:pPr indent="0" lvl="0" marL="0" rtl="0" algn="l">
              <a:spcBef>
                <a:spcPts val="0"/>
              </a:spcBef>
              <a:spcAft>
                <a:spcPts val="0"/>
              </a:spcAft>
              <a:buNone/>
            </a:pPr>
            <a:r>
              <a:rPr lang="en">
                <a:solidFill>
                  <a:srgbClr val="222222"/>
                </a:solidFill>
              </a:rPr>
              <a:t>DISCUSSION</a:t>
            </a:r>
            <a:endParaRPr>
              <a:solidFill>
                <a:srgbClr val="222222"/>
              </a:solidFill>
            </a:endParaRPr>
          </a:p>
          <a:p>
            <a:pPr indent="0" lvl="0" marL="0" rtl="0" algn="l">
              <a:spcBef>
                <a:spcPts val="0"/>
              </a:spcBef>
              <a:spcAft>
                <a:spcPts val="0"/>
              </a:spcAft>
              <a:buNone/>
            </a:pPr>
            <a:r>
              <a:rPr lang="en">
                <a:solidFill>
                  <a:srgbClr val="222222"/>
                </a:solidFill>
              </a:rPr>
              <a:t>With your partner take a moment to identify a rules-based system that you use daily</a:t>
            </a:r>
            <a:endParaRPr>
              <a:solidFill>
                <a:srgbClr val="222222"/>
              </a:solidFill>
            </a:endParaRPr>
          </a:p>
          <a:p>
            <a:pPr indent="0" lvl="0" marL="0" rtl="0" algn="l">
              <a:spcBef>
                <a:spcPts val="0"/>
              </a:spcBef>
              <a:spcAft>
                <a:spcPts val="0"/>
              </a:spcAft>
              <a:buNone/>
            </a:pPr>
            <a:r>
              <a:rPr lang="en">
                <a:solidFill>
                  <a:srgbClr val="222222"/>
                </a:solidFill>
              </a:rPr>
              <a:t>e.g.Traffic lights, School schedules, Rubrics, etc.</a:t>
            </a:r>
            <a:endParaRPr>
              <a:solidFill>
                <a:srgbClr val="222222"/>
              </a:solidFill>
            </a:endParaRPr>
          </a:p>
          <a:p>
            <a:pPr indent="0" lvl="0" marL="0" rtl="0" algn="l">
              <a:spcBef>
                <a:spcPts val="0"/>
              </a:spcBef>
              <a:spcAft>
                <a:spcPts val="0"/>
              </a:spcAft>
              <a:buNone/>
            </a:pPr>
            <a:r>
              <a:t/>
            </a:r>
            <a:endParaRPr>
              <a:solidFill>
                <a:srgbClr val="222222"/>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c32362ff07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c32362ff07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“You learned about procedural coding on the Arduinos in the last couple of weeks. Prolog is a language designed for expressing facts and rules, not procedures.”</a:t>
            </a:r>
            <a:endParaRPr>
              <a:solidFill>
                <a:schemeClr val="dk1"/>
              </a:solidFill>
            </a:endParaRPr>
          </a:p>
          <a:p>
            <a:pPr indent="0" lvl="0" marL="0" rtl="0" algn="l">
              <a:spcBef>
                <a:spcPts val="0"/>
              </a:spcBef>
              <a:spcAft>
                <a:spcPts val="0"/>
              </a:spcAft>
              <a:buNone/>
            </a:pPr>
            <a:r>
              <a:rPr lang="en">
                <a:solidFill>
                  <a:schemeClr val="dk1"/>
                </a:solidFill>
              </a:rPr>
              <a:t>“We’re not telling the computer how to think, we’re telling it what must be true.”</a:t>
            </a:r>
            <a:endParaRPr>
              <a:solidFill>
                <a:schemeClr val="dk1"/>
              </a:solidFill>
            </a:endParaRPr>
          </a:p>
          <a:p>
            <a:pPr indent="0" lvl="0" marL="0" rtl="0" algn="l">
              <a:spcBef>
                <a:spcPts val="0"/>
              </a:spcBef>
              <a:spcAft>
                <a:spcPts val="0"/>
              </a:spcAft>
              <a:buNone/>
            </a:pPr>
            <a:r>
              <a:rPr lang="en">
                <a:solidFill>
                  <a:schemeClr val="dk1"/>
                </a:solidFill>
              </a:rPr>
              <a:t>They can further impress their parents by saying that they have graduated to learning about Predicate Calculus (1st order logic) from the Propositional Calculus (0th order logic) of AND, OR, and NOT. These are just names, no need to remember them for this class. The students then build a simple expert system by suggesting symptom facts and rules that the presenter types into the proloog IDE (which looks incredibly rudimentary </a:t>
            </a:r>
            <a:r>
              <a:rPr lang="en">
                <a:solidFill>
                  <a:schemeClr val="dk1"/>
                </a:solidFill>
              </a:rPr>
              <a:t>compared</a:t>
            </a:r>
            <a:r>
              <a:rPr lang="en">
                <a:solidFill>
                  <a:schemeClr val="dk1"/>
                </a:solidFill>
              </a:rPr>
              <a:t> to modern IDEs - because it is!). Start with:</a:t>
            </a:r>
            <a:endParaRPr>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default advice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advice(go_to_school).</a:t>
            </a:r>
            <a:endParaRPr sz="700">
              <a:solidFill>
                <a:schemeClr val="dk1"/>
              </a:solidFill>
            </a:endParaRPr>
          </a:p>
          <a:p>
            <a:pPr indent="0" lvl="0" marL="0" rtl="0" algn="l">
              <a:spcBef>
                <a:spcPts val="0"/>
              </a:spcBef>
              <a:spcAft>
                <a:spcPts val="0"/>
              </a:spcAft>
              <a:buNone/>
            </a:pPr>
            <a:r>
              <a:t/>
            </a:r>
            <a:endParaRPr sz="700">
              <a:solidFill>
                <a:schemeClr val="dk1"/>
              </a:solidFill>
            </a:endParaRPr>
          </a:p>
          <a:p>
            <a:pPr indent="0" lvl="0" marL="0" rtl="0" algn="l">
              <a:spcBef>
                <a:spcPts val="0"/>
              </a:spcBef>
              <a:spcAft>
                <a:spcPts val="0"/>
              </a:spcAft>
              <a:buNone/>
            </a:pPr>
            <a:r>
              <a:rPr lang="en">
                <a:solidFill>
                  <a:schemeClr val="dk1"/>
                </a:solidFill>
              </a:rPr>
              <a:t>With no facts or rules to become:</a:t>
            </a:r>
            <a:endParaRPr>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facts (symptoms of example patient)</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fever(false).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cough(false).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chest_pain(false).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shortness_of_breath(false).</a:t>
            </a:r>
            <a:endParaRPr sz="700">
              <a:solidFill>
                <a:schemeClr val="dk1"/>
              </a:solidFill>
            </a:endParaRPr>
          </a:p>
          <a:p>
            <a:pPr indent="0" lvl="0" marL="0" rtl="0" algn="l">
              <a:spcBef>
                <a:spcPts val="0"/>
              </a:spcBef>
              <a:spcAft>
                <a:spcPts val="0"/>
              </a:spcAft>
              <a:buClr>
                <a:schemeClr val="dk1"/>
              </a:buClr>
              <a:buSzPts val="1100"/>
              <a:buFont typeface="Arial"/>
              <a:buNone/>
            </a:pPr>
            <a: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advice rules</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advice(go_to_er)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chest_pain(true),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advice(go_to_er)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shortness_of_breath(true),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advice(see_doctor)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fever(true),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cough(true),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advice(stay_home)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fever(true),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a:t>
            </a:r>
            <a:endParaRPr sz="700">
              <a:solidFill>
                <a:schemeClr val="dk1"/>
              </a:solidFill>
            </a:endParaRPr>
          </a:p>
          <a:p>
            <a:pPr indent="0" lvl="0" marL="0" rtl="0" algn="l">
              <a:spcBef>
                <a:spcPts val="0"/>
              </a:spcBef>
              <a:spcAft>
                <a:spcPts val="0"/>
              </a:spcAft>
              <a:buClr>
                <a:schemeClr val="dk1"/>
              </a:buClr>
              <a:buSzPts val="1100"/>
              <a:buFont typeface="Arial"/>
              <a:buNone/>
            </a:pPr>
            <a:r>
              <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 default advice</a:t>
            </a:r>
            <a:endParaRPr sz="700">
              <a:solidFill>
                <a:schemeClr val="dk1"/>
              </a:solidFill>
            </a:endParaRPr>
          </a:p>
          <a:p>
            <a:pPr indent="0" lvl="0" marL="0" rtl="0" algn="l">
              <a:spcBef>
                <a:spcPts val="0"/>
              </a:spcBef>
              <a:spcAft>
                <a:spcPts val="0"/>
              </a:spcAft>
              <a:buClr>
                <a:schemeClr val="dk1"/>
              </a:buClr>
              <a:buSzPts val="1100"/>
              <a:buFont typeface="Arial"/>
              <a:buNone/>
            </a:pPr>
            <a:r>
              <a:rPr lang="en" sz="700">
                <a:solidFill>
                  <a:schemeClr val="dk1"/>
                </a:solidFill>
              </a:rPr>
              <a:t>advice(go_to_school).</a:t>
            </a:r>
            <a:endParaRPr sz="700">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en">
                <a:solidFill>
                  <a:schemeClr val="dk1"/>
                </a:solidFill>
              </a:rPr>
              <a:t>Explain rule order is important and what cut (!) does. OR leave the cut out and describe how the inference engine finds all </a:t>
            </a:r>
            <a:r>
              <a:rPr lang="en">
                <a:solidFill>
                  <a:schemeClr val="dk1"/>
                </a:solidFill>
              </a:rPr>
              <a:t>possible</a:t>
            </a:r>
            <a:r>
              <a:rPr lang="en">
                <a:solidFill>
                  <a:schemeClr val="dk1"/>
                </a:solidFill>
              </a:rPr>
              <a:t> solutions, and then briefly describe weighting </a:t>
            </a:r>
            <a:r>
              <a:rPr lang="en">
                <a:solidFill>
                  <a:schemeClr val="dk1"/>
                </a:solidFill>
              </a:rPr>
              <a:t>systems.</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c32362ff07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c32362ff07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We seek to define expert systems without anthropomorphizing them.</a:t>
            </a:r>
            <a:endParaRPr>
              <a:solidFill>
                <a:schemeClr val="dk1"/>
              </a:solidFill>
            </a:endParaRPr>
          </a:p>
          <a:p>
            <a:pPr indent="0" lvl="0" marL="0" rtl="0" algn="l">
              <a:spcBef>
                <a:spcPts val="0"/>
              </a:spcBef>
              <a:spcAft>
                <a:spcPts val="0"/>
              </a:spcAft>
              <a:buNone/>
            </a:pPr>
            <a:r>
              <a:rPr lang="en">
                <a:solidFill>
                  <a:schemeClr val="dk1"/>
                </a:solidFill>
              </a:rPr>
              <a:t>Emphasize that expert systems do well when the world fits the rules.</a:t>
            </a:r>
            <a:endParaRPr>
              <a:solidFill>
                <a:schemeClr val="dk1"/>
              </a:solidFill>
            </a:endParaRPr>
          </a:p>
          <a:p>
            <a:pPr indent="0" lvl="0" marL="0" rtl="0" algn="l">
              <a:spcBef>
                <a:spcPts val="0"/>
              </a:spcBef>
              <a:spcAft>
                <a:spcPts val="0"/>
              </a:spcAft>
              <a:buNone/>
            </a:pPr>
            <a:r>
              <a:rPr lang="en">
                <a:solidFill>
                  <a:schemeClr val="dk1"/>
                </a:solidFill>
              </a:rPr>
              <a:t>“Expert systems can be right for the right reasons, but they don’t know why they’re right.”</a:t>
            </a:r>
            <a:endParaRPr>
              <a:solidFill>
                <a:schemeClr val="dk1"/>
              </a:solidFill>
            </a:endParaRPr>
          </a:p>
          <a:p>
            <a:pPr indent="0" lvl="0" marL="0" rtl="0" algn="l">
              <a:spcBef>
                <a:spcPts val="0"/>
              </a:spcBef>
              <a:spcAft>
                <a:spcPts val="0"/>
              </a:spcAft>
              <a:buNone/>
            </a:pPr>
            <a:r>
              <a:rPr b="1" lang="en">
                <a:solidFill>
                  <a:schemeClr val="dk1"/>
                </a:solidFill>
              </a:rPr>
              <a:t>Predictable</a:t>
            </a:r>
            <a:br>
              <a:rPr b="1" lang="en">
                <a:solidFill>
                  <a:schemeClr val="dk1"/>
                </a:solidFill>
              </a:rPr>
            </a:br>
            <a:r>
              <a:rPr lang="en">
                <a:solidFill>
                  <a:schemeClr val="dk1"/>
                </a:solidFill>
              </a:rPr>
              <a:t> “The same inputs always give the same outputs. Expert systems are boring, but boring can be very good!”</a:t>
            </a:r>
            <a:endParaRPr>
              <a:solidFill>
                <a:schemeClr val="dk1"/>
              </a:solidFill>
            </a:endParaRPr>
          </a:p>
          <a:p>
            <a:pPr indent="0" lvl="0" marL="0" rtl="0" algn="l">
              <a:spcBef>
                <a:spcPts val="0"/>
              </a:spcBef>
              <a:spcAft>
                <a:spcPts val="0"/>
              </a:spcAft>
              <a:buClr>
                <a:schemeClr val="dk1"/>
              </a:buClr>
              <a:buSzPts val="1100"/>
              <a:buFont typeface="Arial"/>
              <a:buNone/>
            </a:pPr>
            <a:r>
              <a:rPr b="1" lang="en">
                <a:solidFill>
                  <a:schemeClr val="dk1"/>
                </a:solidFill>
              </a:rPr>
              <a:t>Auditable (Deterministic)</a:t>
            </a:r>
            <a:br>
              <a:rPr b="1" lang="en">
                <a:solidFill>
                  <a:schemeClr val="dk1"/>
                </a:solidFill>
              </a:rPr>
            </a:br>
            <a:r>
              <a:rPr lang="en">
                <a:solidFill>
                  <a:schemeClr val="dk1"/>
                </a:solidFill>
              </a:rPr>
              <a:t> “You can trace exactly why a decision was made.”</a:t>
            </a:r>
            <a:endParaRPr>
              <a:solidFill>
                <a:schemeClr val="dk1"/>
              </a:solidFill>
            </a:endParaRPr>
          </a:p>
          <a:p>
            <a:pPr indent="0" lvl="0" marL="0" rtl="0" algn="l">
              <a:spcBef>
                <a:spcPts val="0"/>
              </a:spcBef>
              <a:spcAft>
                <a:spcPts val="0"/>
              </a:spcAft>
              <a:buNone/>
            </a:pPr>
            <a:r>
              <a:rPr b="1" lang="en">
                <a:solidFill>
                  <a:schemeClr val="dk1"/>
                </a:solidFill>
              </a:rPr>
              <a:t>Reliable within scope</a:t>
            </a:r>
            <a:br>
              <a:rPr b="1" lang="en">
                <a:solidFill>
                  <a:schemeClr val="dk1"/>
                </a:solidFill>
              </a:rPr>
            </a:br>
            <a:r>
              <a:rPr lang="en">
                <a:solidFill>
                  <a:schemeClr val="dk1"/>
                </a:solidFill>
              </a:rPr>
              <a:t> “Inside their bubble, they can be extremely accurate.”</a:t>
            </a:r>
            <a:endParaRPr>
              <a:solidFill>
                <a:schemeClr val="dk1"/>
              </a:solidFill>
            </a:endParaRPr>
          </a:p>
          <a:p>
            <a:pPr indent="0" lvl="0" marL="0" rtl="0" algn="l">
              <a:spcBef>
                <a:spcPts val="0"/>
              </a:spcBef>
              <a:spcAft>
                <a:spcPts val="0"/>
              </a:spcAft>
              <a:buNone/>
            </a:pPr>
            <a:r>
              <a:rPr lang="en">
                <a:solidFill>
                  <a:schemeClr val="dk1"/>
                </a:solidFill>
              </a:rPr>
              <a:t>Have the students build out their list on the white board (in pairs)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Nuclear safety</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Medical alerts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Aviation checklists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Legal compliance</a:t>
            </a:r>
            <a:endParaRPr>
              <a:solidFill>
                <a:schemeClr val="dk1"/>
              </a:solidFill>
            </a:endParaRPr>
          </a:p>
          <a:p>
            <a:pPr indent="0" lvl="0" marL="0" marR="381000" rtl="0" algn="l">
              <a:lnSpc>
                <a:spcPct val="115000"/>
              </a:lnSpc>
              <a:spcBef>
                <a:spcPts val="0"/>
              </a:spcBef>
              <a:spcAft>
                <a:spcPts val="0"/>
              </a:spcAft>
              <a:buNone/>
            </a:pPr>
            <a:r>
              <a:rPr lang="en">
                <a:solidFill>
                  <a:schemeClr val="dk1"/>
                </a:solidFill>
              </a:rPr>
              <a:t>“Notice how these are high-stakes, low-creativity domains.”</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c32362ff07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c32362ff07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222222"/>
                </a:solidFill>
              </a:rPr>
              <a:t>KEY: </a:t>
            </a:r>
            <a:r>
              <a:rPr lang="en">
                <a:solidFill>
                  <a:schemeClr val="dk1"/>
                </a:solidFill>
              </a:rPr>
              <a:t>Explain </a:t>
            </a:r>
            <a:r>
              <a:rPr i="1" lang="en">
                <a:solidFill>
                  <a:schemeClr val="dk1"/>
                </a:solidFill>
              </a:rPr>
              <a:t>why</a:t>
            </a:r>
            <a:r>
              <a:rPr lang="en">
                <a:solidFill>
                  <a:schemeClr val="dk1"/>
                </a:solidFill>
              </a:rPr>
              <a:t> they fell out of favor.</a:t>
            </a:r>
            <a:r>
              <a:rPr lang="en">
                <a:solidFill>
                  <a:srgbClr val="222222"/>
                </a:solidFill>
              </a:rPr>
              <a:t> Use examples like medical triage rules failing a novel case.</a:t>
            </a:r>
            <a:endParaRPr>
              <a:solidFill>
                <a:srgbClr val="222222"/>
              </a:solidFill>
            </a:endParaRPr>
          </a:p>
          <a:p>
            <a:pPr indent="0" lvl="0" marL="0" rtl="0" algn="l">
              <a:spcBef>
                <a:spcPts val="0"/>
              </a:spcBef>
              <a:spcAft>
                <a:spcPts val="0"/>
              </a:spcAft>
              <a:buClr>
                <a:schemeClr val="dk1"/>
              </a:buClr>
              <a:buSzPts val="1100"/>
              <a:buFont typeface="Arial"/>
              <a:buNone/>
            </a:pPr>
            <a:r>
              <a:rPr b="1" lang="en">
                <a:solidFill>
                  <a:schemeClr val="dk1"/>
                </a:solidFill>
              </a:rPr>
              <a:t>Brittle</a:t>
            </a:r>
            <a:br>
              <a:rPr b="1" lang="en">
                <a:solidFill>
                  <a:schemeClr val="dk1"/>
                </a:solidFill>
              </a:rPr>
            </a:br>
            <a:r>
              <a:rPr lang="en">
                <a:solidFill>
                  <a:schemeClr val="dk1"/>
                </a:solidFill>
              </a:rPr>
              <a:t> “One unexpected input can cause total failure.”</a:t>
            </a:r>
            <a:endParaRPr>
              <a:solidFill>
                <a:schemeClr val="dk1"/>
              </a:solidFill>
            </a:endParaRPr>
          </a:p>
          <a:p>
            <a:pPr indent="0" lvl="0" marL="0" rtl="0" algn="l">
              <a:spcBef>
                <a:spcPts val="0"/>
              </a:spcBef>
              <a:spcAft>
                <a:spcPts val="0"/>
              </a:spcAft>
              <a:buClr>
                <a:schemeClr val="dk1"/>
              </a:buClr>
              <a:buSzPts val="1100"/>
              <a:buFont typeface="Arial"/>
              <a:buNone/>
            </a:pPr>
            <a:r>
              <a:rPr b="1" lang="en">
                <a:solidFill>
                  <a:schemeClr val="dk1"/>
                </a:solidFill>
              </a:rPr>
              <a:t>Hard to scale</a:t>
            </a:r>
            <a:br>
              <a:rPr b="1" lang="en">
                <a:solidFill>
                  <a:schemeClr val="dk1"/>
                </a:solidFill>
              </a:rPr>
            </a:br>
            <a:r>
              <a:rPr lang="en">
                <a:solidFill>
                  <a:schemeClr val="dk1"/>
                </a:solidFill>
              </a:rPr>
              <a:t> “Every new case requires new rules.”</a:t>
            </a:r>
            <a:endParaRPr>
              <a:solidFill>
                <a:schemeClr val="dk1"/>
              </a:solidFill>
            </a:endParaRPr>
          </a:p>
          <a:p>
            <a:pPr indent="0" lvl="0" marL="0" rtl="0" algn="l">
              <a:spcBef>
                <a:spcPts val="0"/>
              </a:spcBef>
              <a:spcAft>
                <a:spcPts val="0"/>
              </a:spcAft>
              <a:buClr>
                <a:schemeClr val="dk1"/>
              </a:buClr>
              <a:buSzPts val="1100"/>
              <a:buFont typeface="Arial"/>
              <a:buNone/>
            </a:pPr>
            <a:r>
              <a:rPr b="1" lang="en">
                <a:solidFill>
                  <a:schemeClr val="dk1"/>
                </a:solidFill>
              </a:rPr>
              <a:t>Expensive to maintain</a:t>
            </a:r>
            <a:br>
              <a:rPr b="1" lang="en">
                <a:solidFill>
                  <a:schemeClr val="dk1"/>
                </a:solidFill>
              </a:rPr>
            </a:br>
            <a:r>
              <a:rPr lang="en">
                <a:solidFill>
                  <a:schemeClr val="dk1"/>
                </a:solidFill>
              </a:rPr>
              <a:t> “Experts must constantly update the system.”</a:t>
            </a:r>
            <a:endParaRPr>
              <a:solidFill>
                <a:schemeClr val="dk1"/>
              </a:solidFill>
            </a:endParaRPr>
          </a:p>
          <a:p>
            <a:pPr indent="0" lvl="0" marL="0" rtl="0" algn="l">
              <a:spcBef>
                <a:spcPts val="0"/>
              </a:spcBef>
              <a:spcAft>
                <a:spcPts val="0"/>
              </a:spcAft>
              <a:buNone/>
            </a:pPr>
            <a:r>
              <a:rPr lang="en">
                <a:solidFill>
                  <a:srgbClr val="222222"/>
                </a:solidFill>
              </a:rPr>
              <a:t>“Turns out the real world is much messier than a rulebook. What happens when a patient has symptoms that don’t match any rule exactly?”</a:t>
            </a:r>
            <a:endParaRPr>
              <a:solidFill>
                <a:srgbClr val="222222"/>
              </a:solidFill>
            </a:endParaRPr>
          </a:p>
          <a:p>
            <a:pPr indent="0" lvl="0" marL="0" rtl="0" algn="l">
              <a:spcBef>
                <a:spcPts val="0"/>
              </a:spcBef>
              <a:spcAft>
                <a:spcPts val="0"/>
              </a:spcAft>
              <a:buNone/>
            </a:pPr>
            <a:r>
              <a:t/>
            </a:r>
            <a:endParaRPr>
              <a:solidFill>
                <a:srgbClr val="222222"/>
              </a:solidFill>
            </a:endParaRPr>
          </a:p>
          <a:p>
            <a:pPr indent="0" lvl="0" marL="0" rtl="0" algn="l">
              <a:spcBef>
                <a:spcPts val="0"/>
              </a:spcBef>
              <a:spcAft>
                <a:spcPts val="0"/>
              </a:spcAft>
              <a:buNone/>
            </a:pPr>
            <a:r>
              <a:rPr lang="en">
                <a:solidFill>
                  <a:srgbClr val="222222"/>
                </a:solidFill>
              </a:rPr>
              <a:t>DISCUSSION</a:t>
            </a:r>
            <a:endParaRPr>
              <a:solidFill>
                <a:srgbClr val="222222"/>
              </a:solidFill>
            </a:endParaRPr>
          </a:p>
          <a:p>
            <a:pPr indent="0" lvl="0" marL="0" rtl="0" algn="l">
              <a:spcBef>
                <a:spcPts val="0"/>
              </a:spcBef>
              <a:spcAft>
                <a:spcPts val="0"/>
              </a:spcAft>
              <a:buNone/>
            </a:pPr>
            <a:r>
              <a:rPr lang="en">
                <a:solidFill>
                  <a:srgbClr val="222222"/>
                </a:solidFill>
              </a:rPr>
              <a:t>We are looking for the students to identify areas such as :</a:t>
            </a:r>
            <a:endParaRPr>
              <a:solidFill>
                <a:srgbClr val="222222"/>
              </a:solidFill>
            </a:endParaRPr>
          </a:p>
          <a:p>
            <a:pPr indent="0" lvl="0" marL="0" rtl="0" algn="l">
              <a:spcBef>
                <a:spcPts val="0"/>
              </a:spcBef>
              <a:spcAft>
                <a:spcPts val="0"/>
              </a:spcAft>
              <a:buClr>
                <a:schemeClr val="dk1"/>
              </a:buClr>
              <a:buSzPts val="1100"/>
              <a:buFont typeface="Arial"/>
              <a:buNone/>
            </a:pPr>
            <a:r>
              <a:rPr lang="en">
                <a:solidFill>
                  <a:srgbClr val="222222"/>
                </a:solidFill>
              </a:rPr>
              <a:t>System fails</a:t>
            </a:r>
            <a:endParaRPr>
              <a:solidFill>
                <a:srgbClr val="222222"/>
              </a:solidFill>
            </a:endParaRPr>
          </a:p>
          <a:p>
            <a:pPr indent="0" lvl="0" marL="0" rtl="0" algn="l">
              <a:spcBef>
                <a:spcPts val="0"/>
              </a:spcBef>
              <a:spcAft>
                <a:spcPts val="0"/>
              </a:spcAft>
              <a:buClr>
                <a:schemeClr val="dk1"/>
              </a:buClr>
              <a:buSzPts val="1100"/>
              <a:buFont typeface="Arial"/>
              <a:buNone/>
            </a:pPr>
            <a:r>
              <a:rPr lang="en">
                <a:solidFill>
                  <a:srgbClr val="222222"/>
                </a:solidFill>
              </a:rPr>
              <a:t>Gives wrong answer confidently</a:t>
            </a:r>
            <a:endParaRPr>
              <a:solidFill>
                <a:srgbClr val="222222"/>
              </a:solidFill>
            </a:endParaRPr>
          </a:p>
          <a:p>
            <a:pPr indent="0" lvl="0" marL="0" rtl="0" algn="l">
              <a:spcBef>
                <a:spcPts val="0"/>
              </a:spcBef>
              <a:spcAft>
                <a:spcPts val="0"/>
              </a:spcAft>
              <a:buNone/>
            </a:pPr>
            <a:r>
              <a:rPr lang="en">
                <a:solidFill>
                  <a:srgbClr val="222222"/>
                </a:solidFill>
              </a:rPr>
              <a:t>Requires human override</a:t>
            </a:r>
            <a:endParaRPr>
              <a:solidFill>
                <a:srgbClr val="222222"/>
              </a:solidFill>
            </a:endParaRPr>
          </a:p>
          <a:p>
            <a:pPr indent="0" lvl="0" marL="0" rtl="0" algn="l">
              <a:spcBef>
                <a:spcPts val="0"/>
              </a:spcBef>
              <a:spcAft>
                <a:spcPts val="0"/>
              </a:spcAft>
              <a:buClr>
                <a:schemeClr val="dk1"/>
              </a:buClr>
              <a:buSzPts val="1100"/>
              <a:buFont typeface="Arial"/>
              <a:buNone/>
            </a:pPr>
            <a:r>
              <a:rPr lang="en">
                <a:solidFill>
                  <a:srgbClr val="222222"/>
                </a:solidFill>
              </a:rPr>
              <a:t>“Among the reason Machine Learning was pursued was to overcome these problems.”</a:t>
            </a:r>
            <a:endParaRPr>
              <a:solidFill>
                <a:srgbClr val="222222"/>
              </a:solidFill>
            </a:endParaRPr>
          </a:p>
          <a:p>
            <a:pPr indent="0" lvl="0" marL="0" rtl="0" algn="l">
              <a:spcBef>
                <a:spcPts val="0"/>
              </a:spcBef>
              <a:spcAft>
                <a:spcPts val="0"/>
              </a:spcAft>
              <a:buNone/>
            </a:pPr>
            <a:r>
              <a:t/>
            </a:r>
            <a:endParaRPr>
              <a:solidFill>
                <a:srgbClr val="222222"/>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c32362ff07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c32362ff07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lnSpc>
                <a:spcPct val="115000"/>
              </a:lnSpc>
              <a:spcBef>
                <a:spcPts val="0"/>
              </a:spcBef>
              <a:spcAft>
                <a:spcPts val="0"/>
              </a:spcAft>
              <a:buClr>
                <a:schemeClr val="dk1"/>
              </a:buClr>
              <a:buSzPts val="1100"/>
              <a:buChar char="●"/>
            </a:pPr>
            <a:r>
              <a:rPr lang="en">
                <a:solidFill>
                  <a:schemeClr val="dk1"/>
                </a:solidFill>
              </a:rPr>
              <a:t>Medical decision support: MYCIN is a good historical mention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Route planning: Washington Metro -&gt; GPS logic</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Credit scoring / industrial safety / nuclear control: Emphasize guardrails, not autonomy</a:t>
            </a:r>
            <a:br>
              <a:rPr lang="en">
                <a:solidFill>
                  <a:schemeClr val="dk1"/>
                </a:solidFill>
              </a:rPr>
            </a:b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Address the “Control???” explicitly:</a:t>
            </a:r>
            <a:endParaRPr>
              <a:solidFill>
                <a:schemeClr val="dk1"/>
              </a:solidFill>
            </a:endParaRPr>
          </a:p>
          <a:p>
            <a:pPr indent="0" lvl="0" marL="381000" marR="381000" rtl="0" algn="l">
              <a:lnSpc>
                <a:spcPct val="115000"/>
              </a:lnSpc>
              <a:spcBef>
                <a:spcPts val="0"/>
              </a:spcBef>
              <a:spcAft>
                <a:spcPts val="0"/>
              </a:spcAft>
              <a:buNone/>
            </a:pPr>
            <a:r>
              <a:rPr lang="en">
                <a:solidFill>
                  <a:schemeClr val="dk1"/>
                </a:solidFill>
              </a:rPr>
              <a:t>“These systems advise, they don’t decide — a human stays in the loop.”</a:t>
            </a:r>
            <a:endParaRPr>
              <a:solidFill>
                <a:schemeClr val="dk1"/>
              </a:solidFill>
            </a:endParaRPr>
          </a:p>
          <a:p>
            <a:pPr indent="0" lvl="0" marL="0" marR="381000" rtl="0" algn="l">
              <a:lnSpc>
                <a:spcPct val="115000"/>
              </a:lnSpc>
              <a:spcBef>
                <a:spcPts val="0"/>
              </a:spcBef>
              <a:spcAft>
                <a:spcPts val="0"/>
              </a:spcAft>
              <a:buNone/>
            </a:pPr>
            <a:r>
              <a:rPr lang="en">
                <a:solidFill>
                  <a:schemeClr val="dk1"/>
                </a:solidFill>
              </a:rPr>
              <a:t>Provide the MIT nuclear reactor control system story.</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en">
                <a:solidFill>
                  <a:schemeClr val="dk1"/>
                </a:solidFill>
              </a:rPr>
              <a:t>DISCUSSION </a:t>
            </a:r>
            <a:endParaRPr>
              <a:solidFill>
                <a:schemeClr val="dk1"/>
              </a:solidFill>
            </a:endParaRPr>
          </a:p>
          <a:p>
            <a:pPr indent="0" lvl="0" marL="0" rtl="0" algn="l">
              <a:spcBef>
                <a:spcPts val="0"/>
              </a:spcBef>
              <a:spcAft>
                <a:spcPts val="0"/>
              </a:spcAft>
              <a:buNone/>
            </a:pPr>
            <a:r>
              <a:rPr lang="en">
                <a:solidFill>
                  <a:schemeClr val="dk1"/>
                </a:solidFill>
              </a:rPr>
              <a:t>Tease</a:t>
            </a:r>
            <a:r>
              <a:rPr lang="en">
                <a:solidFill>
                  <a:schemeClr val="dk1"/>
                </a:solidFill>
              </a:rPr>
              <a:t> out that these systems are transparent but narrow, best for </a:t>
            </a:r>
            <a:r>
              <a:rPr lang="en">
                <a:solidFill>
                  <a:schemeClr val="dk1"/>
                </a:solidFill>
              </a:rPr>
              <a:t>Transparency, Stakes, Human oversight</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3c32362ff07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3c32362ff07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a:solidFill>
                  <a:schemeClr val="dk1"/>
                </a:solidFill>
              </a:rPr>
              <a:t>Key: </a:t>
            </a:r>
            <a:r>
              <a:rPr lang="en">
                <a:solidFill>
                  <a:schemeClr val="dk1"/>
                </a:solidFill>
              </a:rPr>
              <a:t>“Expert systems don’t understand the world — they understand instructions about the world.”</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Presenter notes: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Transparent: “You can see every step.”</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Limited: “They don’t generalize.”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Accountable: “You can point to a rule and a human author.”</a:t>
            </a:r>
            <a:br>
              <a:rPr lang="en">
                <a:solidFill>
                  <a:schemeClr val="dk1"/>
                </a:solidFill>
              </a:rPr>
            </a:b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Discussion prompt guidance:</a:t>
            </a:r>
            <a:endParaRPr>
              <a:solidFill>
                <a:schemeClr val="dk1"/>
              </a:solidFill>
            </a:endParaRPr>
          </a:p>
          <a:p>
            <a:pPr indent="0" lvl="0" marL="381000" marR="381000" rtl="0" algn="l">
              <a:lnSpc>
                <a:spcPct val="115000"/>
              </a:lnSpc>
              <a:spcBef>
                <a:spcPts val="0"/>
              </a:spcBef>
              <a:spcAft>
                <a:spcPts val="0"/>
              </a:spcAft>
              <a:buClr>
                <a:schemeClr val="dk1"/>
              </a:buClr>
              <a:buSzPts val="1100"/>
              <a:buFont typeface="Arial"/>
              <a:buNone/>
            </a:pPr>
            <a:r>
              <a:rPr lang="en">
                <a:solidFill>
                  <a:schemeClr val="dk1"/>
                </a:solidFill>
              </a:rPr>
              <a:t>“Is transparency always better than flexibility?”</a:t>
            </a:r>
            <a:endParaRPr>
              <a:solidFill>
                <a:schemeClr val="dk1"/>
              </a:solidFill>
            </a:endParaRPr>
          </a:p>
          <a:p>
            <a:pPr indent="0" lvl="0" marL="0" rtl="0" algn="l">
              <a:spcBef>
                <a:spcPts val="0"/>
              </a:spcBef>
              <a:spcAft>
                <a:spcPts val="0"/>
              </a:spcAft>
              <a:buNone/>
            </a:pPr>
            <a:r>
              <a:rPr lang="en">
                <a:solidFill>
                  <a:srgbClr val="222222"/>
                </a:solidFill>
              </a:rPr>
              <a:t>Foreshadow</a:t>
            </a:r>
            <a:r>
              <a:rPr lang="en">
                <a:solidFill>
                  <a:srgbClr val="222222"/>
                </a:solidFill>
              </a:rPr>
              <a:t> future discussions on hybrid systems.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bcdc03e61b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3bcdc03e61b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If there is time left in class - 1 minute recap</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hyperlink" Target="https://swish.swi-prolog.org/p/Start%20point.pl" TargetMode="Externa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www.wmata.com/schedules/trip-planner/"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hyperlink" Target="http://www.youtube.com/watch?v=A-qFqOZG_tM" TargetMode="External"/><Relationship Id="rId5"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5" name="Google Shape;55;p1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56" name="Google Shape;56;p13"/>
          <p:cNvSpPr txBox="1"/>
          <p:nvPr/>
        </p:nvSpPr>
        <p:spPr>
          <a:xfrm>
            <a:off x="2369700" y="1480200"/>
            <a:ext cx="6774300" cy="3318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Rules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Knowledge base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Inference engine</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 “What counts as a rule — scientific law or policy guideline?”</a:t>
            </a:r>
            <a:endParaRPr sz="1800">
              <a:solidFill>
                <a:schemeClr val="dk1"/>
              </a:solidFill>
            </a:endParaRPr>
          </a:p>
        </p:txBody>
      </p:sp>
      <p:pic>
        <p:nvPicPr>
          <p:cNvPr id="57" name="Google Shape;57;p1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58" name="Google Shape;58;p13"/>
          <p:cNvSpPr txBox="1"/>
          <p:nvPr/>
        </p:nvSpPr>
        <p:spPr>
          <a:xfrm>
            <a:off x="2253719" y="0"/>
            <a:ext cx="6909000" cy="867300"/>
          </a:xfrm>
          <a:prstGeom prst="rect">
            <a:avLst/>
          </a:prstGeom>
          <a:solidFill>
            <a:schemeClr val="lt2"/>
          </a:solid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400">
                <a:latin typeface="Roboto"/>
                <a:ea typeface="Roboto"/>
                <a:cs typeface="Roboto"/>
                <a:sym typeface="Roboto"/>
              </a:rPr>
              <a:t>Expert Systems: </a:t>
            </a:r>
            <a:endParaRPr sz="2400">
              <a:latin typeface="Roboto"/>
              <a:ea typeface="Roboto"/>
              <a:cs typeface="Roboto"/>
              <a:sym typeface="Roboto"/>
            </a:endParaRPr>
          </a:p>
          <a:p>
            <a:pPr indent="0" lvl="0" marL="0" rtl="0" algn="ctr">
              <a:spcBef>
                <a:spcPts val="0"/>
              </a:spcBef>
              <a:spcAft>
                <a:spcPts val="0"/>
              </a:spcAft>
              <a:buNone/>
            </a:pPr>
            <a:r>
              <a:rPr lang="en" sz="2400">
                <a:latin typeface="Roboto"/>
                <a:ea typeface="Roboto"/>
                <a:cs typeface="Roboto"/>
                <a:sym typeface="Roboto"/>
              </a:rPr>
              <a:t>Correctness Without Comprehension</a:t>
            </a:r>
            <a:endParaRPr sz="2400">
              <a:solidFill>
                <a:srgbClr val="000000"/>
              </a:solidFill>
              <a:latin typeface="Roboto"/>
              <a:ea typeface="Roboto"/>
              <a:cs typeface="Roboto"/>
              <a:sym typeface="Roboto"/>
            </a:endParaRPr>
          </a:p>
        </p:txBody>
      </p:sp>
      <p:sp>
        <p:nvSpPr>
          <p:cNvPr id="59" name="Google Shape;59;p1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rgbClr val="595959"/>
                </a:solidFill>
                <a:latin typeface="Roboto"/>
                <a:ea typeface="Roboto"/>
                <a:cs typeface="Roboto"/>
                <a:sym typeface="Roboto"/>
              </a:rPr>
              <a:t>What Is an Expert System?</a:t>
            </a:r>
            <a:endParaRPr sz="2400">
              <a:solidFill>
                <a:srgbClr val="595959"/>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65" name="Google Shape;65;p14"/>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66" name="Google Shape;66;p14"/>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IF / THEN logic</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Explicit assumptions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Human-authored logic</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 “Can you think of a rule-based system you use daily?”</a:t>
            </a:r>
            <a:endParaRPr b="1" sz="1800">
              <a:solidFill>
                <a:schemeClr val="dk1"/>
              </a:solidFill>
            </a:endParaRPr>
          </a:p>
        </p:txBody>
      </p:sp>
      <p:pic>
        <p:nvPicPr>
          <p:cNvPr id="67" name="Google Shape;67;p14"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68" name="Google Shape;68;p14"/>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Expert Systems: </a:t>
            </a:r>
            <a:endParaRPr sz="2400">
              <a:solidFill>
                <a:schemeClr val="dk1"/>
              </a:solidFill>
              <a:latin typeface="Roboto"/>
              <a:ea typeface="Roboto"/>
              <a:cs typeface="Roboto"/>
              <a:sym typeface="Roboto"/>
            </a:endParaRPr>
          </a:p>
          <a:p>
            <a:pPr indent="0" lvl="0" marL="0" rtl="0" algn="ctr">
              <a:spcBef>
                <a:spcPts val="0"/>
              </a:spcBef>
              <a:spcAft>
                <a:spcPts val="0"/>
              </a:spcAft>
              <a:buNone/>
            </a:pPr>
            <a:r>
              <a:rPr lang="en" sz="2400">
                <a:solidFill>
                  <a:schemeClr val="dk1"/>
                </a:solidFill>
                <a:latin typeface="Roboto"/>
                <a:ea typeface="Roboto"/>
                <a:cs typeface="Roboto"/>
                <a:sym typeface="Roboto"/>
              </a:rPr>
              <a:t>Correctness Without Comprehension</a:t>
            </a:r>
            <a:endParaRPr sz="3200">
              <a:latin typeface="Roboto"/>
              <a:ea typeface="Roboto"/>
              <a:cs typeface="Roboto"/>
              <a:sym typeface="Roboto"/>
            </a:endParaRPr>
          </a:p>
        </p:txBody>
      </p:sp>
      <p:sp>
        <p:nvSpPr>
          <p:cNvPr id="69" name="Google Shape;69;p14"/>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rgbClr val="595959"/>
                </a:solidFill>
                <a:latin typeface="Roboto"/>
                <a:ea typeface="Roboto"/>
                <a:cs typeface="Roboto"/>
                <a:sym typeface="Roboto"/>
              </a:rPr>
              <a:t>How Knowledge Becomes Rules</a:t>
            </a:r>
            <a:endParaRPr sz="2400">
              <a:solidFill>
                <a:srgbClr val="595959"/>
              </a:solidFill>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5"/>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5" name="Google Shape;75;p15"/>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76" name="Google Shape;76;p15"/>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Tool - Prolog, https://swish.swi-prolog.org/</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Propositional Calculus =&gt; Predicate Calculus </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u="sng">
                <a:solidFill>
                  <a:schemeClr val="accent5"/>
                </a:solidFill>
                <a:hlinkClick r:id="rId3">
                  <a:extLst>
                    <a:ext uri="{A12FA001-AC4F-418D-AE19-62706E023703}">
                      <ahyp:hlinkClr val="tx"/>
                    </a:ext>
                  </a:extLst>
                </a:hlinkClick>
              </a:rPr>
              <a:t>Integrated Development Environment (IDE)</a:t>
            </a:r>
            <a:br>
              <a:rPr i="1" lang="en" sz="1800">
                <a:solidFill>
                  <a:schemeClr val="dk1"/>
                </a:solidFill>
              </a:rPr>
            </a:br>
            <a:endParaRPr i="1"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“Let’s build an Expert System!”</a:t>
            </a:r>
            <a:endParaRPr b="1" sz="1800">
              <a:solidFill>
                <a:schemeClr val="dk1"/>
              </a:solidFill>
            </a:endParaRPr>
          </a:p>
        </p:txBody>
      </p:sp>
      <p:pic>
        <p:nvPicPr>
          <p:cNvPr id="77" name="Google Shape;77;p15" title="hpa-logo-red.png"/>
          <p:cNvPicPr preferRelativeResize="0"/>
          <p:nvPr/>
        </p:nvPicPr>
        <p:blipFill>
          <a:blip r:embed="rId4">
            <a:alphaModFix/>
          </a:blip>
          <a:stretch>
            <a:fillRect/>
          </a:stretch>
        </p:blipFill>
        <p:spPr>
          <a:xfrm>
            <a:off x="0" y="0"/>
            <a:ext cx="2192614" cy="867301"/>
          </a:xfrm>
          <a:prstGeom prst="rect">
            <a:avLst/>
          </a:prstGeom>
          <a:noFill/>
          <a:ln>
            <a:noFill/>
          </a:ln>
        </p:spPr>
      </p:pic>
      <p:sp>
        <p:nvSpPr>
          <p:cNvPr id="78" name="Google Shape;78;p15"/>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Expert Systems: </a:t>
            </a:r>
            <a:endParaRPr sz="2400">
              <a:solidFill>
                <a:schemeClr val="dk1"/>
              </a:solidFill>
              <a:latin typeface="Roboto"/>
              <a:ea typeface="Roboto"/>
              <a:cs typeface="Roboto"/>
              <a:sym typeface="Roboto"/>
            </a:endParaRPr>
          </a:p>
          <a:p>
            <a:pPr indent="0" lvl="0" marL="0" rtl="0" algn="ctr">
              <a:spcBef>
                <a:spcPts val="0"/>
              </a:spcBef>
              <a:spcAft>
                <a:spcPts val="0"/>
              </a:spcAft>
              <a:buNone/>
            </a:pPr>
            <a:r>
              <a:rPr lang="en" sz="2400">
                <a:solidFill>
                  <a:schemeClr val="dk1"/>
                </a:solidFill>
                <a:latin typeface="Roboto"/>
                <a:ea typeface="Roboto"/>
                <a:cs typeface="Roboto"/>
                <a:sym typeface="Roboto"/>
              </a:rPr>
              <a:t>Correctness Without Comprehension</a:t>
            </a:r>
            <a:endParaRPr sz="3200">
              <a:latin typeface="Roboto"/>
              <a:ea typeface="Roboto"/>
              <a:cs typeface="Roboto"/>
              <a:sym typeface="Roboto"/>
            </a:endParaRPr>
          </a:p>
        </p:txBody>
      </p:sp>
      <p:sp>
        <p:nvSpPr>
          <p:cNvPr id="79" name="Google Shape;79;p15"/>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Build an Expert System</a:t>
            </a:r>
            <a:endParaRPr sz="2400">
              <a:solidFill>
                <a:srgbClr val="595959"/>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6"/>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5" name="Google Shape;85;p16"/>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86" name="Google Shape;86;p16"/>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Predictable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Auditable ( Deterministic )</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Reliable, but only within scope</a:t>
            </a:r>
            <a:br>
              <a:rPr i="1" lang="en" sz="1800">
                <a:solidFill>
                  <a:schemeClr val="dk1"/>
                </a:solidFill>
              </a:rPr>
            </a:br>
            <a:endParaRPr i="1"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“Where do you want </a:t>
            </a:r>
            <a:r>
              <a:rPr i="1" lang="en" sz="1800">
                <a:solidFill>
                  <a:schemeClr val="dk1"/>
                </a:solidFill>
              </a:rPr>
              <a:t>certainty</a:t>
            </a:r>
            <a:r>
              <a:rPr lang="en" sz="1800">
                <a:solidFill>
                  <a:schemeClr val="dk1"/>
                </a:solidFill>
              </a:rPr>
              <a:t> rather than </a:t>
            </a:r>
            <a:r>
              <a:rPr i="1" lang="en" sz="1800">
                <a:solidFill>
                  <a:schemeClr val="dk1"/>
                </a:solidFill>
              </a:rPr>
              <a:t>suggestions</a:t>
            </a:r>
            <a:r>
              <a:rPr lang="en" sz="1800">
                <a:solidFill>
                  <a:schemeClr val="dk1"/>
                </a:solidFill>
              </a:rPr>
              <a:t>?”</a:t>
            </a:r>
            <a:endParaRPr b="1" sz="1800">
              <a:solidFill>
                <a:schemeClr val="dk1"/>
              </a:solidFill>
            </a:endParaRPr>
          </a:p>
        </p:txBody>
      </p:sp>
      <p:pic>
        <p:nvPicPr>
          <p:cNvPr id="87" name="Google Shape;87;p16"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88" name="Google Shape;88;p16"/>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Expert Systems: </a:t>
            </a:r>
            <a:endParaRPr sz="2400">
              <a:solidFill>
                <a:schemeClr val="dk1"/>
              </a:solidFill>
              <a:latin typeface="Roboto"/>
              <a:ea typeface="Roboto"/>
              <a:cs typeface="Roboto"/>
              <a:sym typeface="Roboto"/>
            </a:endParaRPr>
          </a:p>
          <a:p>
            <a:pPr indent="0" lvl="0" marL="0" rtl="0" algn="ctr">
              <a:spcBef>
                <a:spcPts val="0"/>
              </a:spcBef>
              <a:spcAft>
                <a:spcPts val="0"/>
              </a:spcAft>
              <a:buNone/>
            </a:pPr>
            <a:r>
              <a:rPr lang="en" sz="2400">
                <a:solidFill>
                  <a:schemeClr val="dk1"/>
                </a:solidFill>
                <a:latin typeface="Roboto"/>
                <a:ea typeface="Roboto"/>
                <a:cs typeface="Roboto"/>
                <a:sym typeface="Roboto"/>
              </a:rPr>
              <a:t>Correctness Without Comprehension</a:t>
            </a:r>
            <a:endParaRPr sz="3200">
              <a:latin typeface="Roboto"/>
              <a:ea typeface="Roboto"/>
              <a:cs typeface="Roboto"/>
              <a:sym typeface="Roboto"/>
            </a:endParaRPr>
          </a:p>
        </p:txBody>
      </p:sp>
      <p:sp>
        <p:nvSpPr>
          <p:cNvPr id="89" name="Google Shape;89;p16"/>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Strengths</a:t>
            </a:r>
            <a:endParaRPr sz="2400">
              <a:solidFill>
                <a:srgbClr val="595959"/>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7"/>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5" name="Google Shape;95;p17"/>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96" name="Google Shape;96;p17"/>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Brittle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Hard to scale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Expensive to maintain</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“What happens when a new situation breaks the rules?”</a:t>
            </a:r>
            <a:endParaRPr sz="1800">
              <a:solidFill>
                <a:schemeClr val="dk1"/>
              </a:solidFill>
            </a:endParaRPr>
          </a:p>
        </p:txBody>
      </p:sp>
      <p:pic>
        <p:nvPicPr>
          <p:cNvPr id="97" name="Google Shape;97;p17"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98" name="Google Shape;98;p17"/>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Expert Systems: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Correctness Without Comprehension</a:t>
            </a:r>
            <a:endParaRPr sz="3200">
              <a:latin typeface="Roboto"/>
              <a:ea typeface="Roboto"/>
              <a:cs typeface="Roboto"/>
              <a:sym typeface="Roboto"/>
            </a:endParaRPr>
          </a:p>
        </p:txBody>
      </p:sp>
      <p:sp>
        <p:nvSpPr>
          <p:cNvPr id="99" name="Google Shape;99;p17"/>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Weaknesses</a:t>
            </a:r>
            <a:endParaRPr sz="2400">
              <a:solidFill>
                <a:srgbClr val="595959"/>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8"/>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5" name="Google Shape;105;p18"/>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06" name="Google Shape;106;p18"/>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Medical decision support (MYCIN)</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u="sng">
                <a:solidFill>
                  <a:schemeClr val="hlink"/>
                </a:solidFill>
                <a:hlinkClick r:id="rId3"/>
              </a:rPr>
              <a:t>Route planning</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Credit scoring, Industrial safety, Nuclear Reactor Control???….</a:t>
            </a: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“Which example feels most trustworthy? Why?”</a:t>
            </a:r>
            <a:endParaRPr b="1" sz="1800">
              <a:solidFill>
                <a:schemeClr val="dk1"/>
              </a:solidFill>
            </a:endParaRPr>
          </a:p>
        </p:txBody>
      </p:sp>
      <p:pic>
        <p:nvPicPr>
          <p:cNvPr id="107" name="Google Shape;107;p18" title="hpa-logo-red.png"/>
          <p:cNvPicPr preferRelativeResize="0"/>
          <p:nvPr/>
        </p:nvPicPr>
        <p:blipFill>
          <a:blip r:embed="rId4">
            <a:alphaModFix/>
          </a:blip>
          <a:stretch>
            <a:fillRect/>
          </a:stretch>
        </p:blipFill>
        <p:spPr>
          <a:xfrm>
            <a:off x="0" y="0"/>
            <a:ext cx="2192614" cy="867301"/>
          </a:xfrm>
          <a:prstGeom prst="rect">
            <a:avLst/>
          </a:prstGeom>
          <a:noFill/>
          <a:ln>
            <a:noFill/>
          </a:ln>
        </p:spPr>
      </p:pic>
      <p:sp>
        <p:nvSpPr>
          <p:cNvPr id="108" name="Google Shape;108;p18"/>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Expert Systems: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Correctness Without Comprehension</a:t>
            </a:r>
            <a:endParaRPr sz="3200">
              <a:latin typeface="Roboto"/>
              <a:ea typeface="Roboto"/>
              <a:cs typeface="Roboto"/>
              <a:sym typeface="Roboto"/>
            </a:endParaRPr>
          </a:p>
        </p:txBody>
      </p:sp>
      <p:sp>
        <p:nvSpPr>
          <p:cNvPr id="109" name="Google Shape;109;p18"/>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Real-World Examples</a:t>
            </a:r>
            <a:endParaRPr sz="2400">
              <a:solidFill>
                <a:srgbClr val="595959"/>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9"/>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5" name="Google Shape;115;p19"/>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16" name="Google Shape;116;p19"/>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Transparent</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Limited</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Accountable</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“Is transparency always better than flexibility?”</a:t>
            </a:r>
            <a:endParaRPr b="1" sz="1800">
              <a:solidFill>
                <a:schemeClr val="dk1"/>
              </a:solidFill>
            </a:endParaRPr>
          </a:p>
        </p:txBody>
      </p:sp>
      <p:pic>
        <p:nvPicPr>
          <p:cNvPr id="117" name="Google Shape;117;p19"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18" name="Google Shape;118;p19"/>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Expert Systems: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Correctness Without Comprehension</a:t>
            </a:r>
            <a:endParaRPr sz="3200">
              <a:latin typeface="Roboto"/>
              <a:ea typeface="Roboto"/>
              <a:cs typeface="Roboto"/>
              <a:sym typeface="Roboto"/>
            </a:endParaRPr>
          </a:p>
        </p:txBody>
      </p:sp>
      <p:sp>
        <p:nvSpPr>
          <p:cNvPr id="119" name="Google Shape;119;p19"/>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What Kind of Intelligence?</a:t>
            </a:r>
            <a:endParaRPr sz="2400">
              <a:solidFill>
                <a:srgbClr val="595959"/>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0"/>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5" name="Google Shape;125;p20"/>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26" name="Google Shape;126;p20"/>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t/>
            </a:r>
            <a:endParaRPr b="1" sz="1800">
              <a:solidFill>
                <a:schemeClr val="dk1"/>
              </a:solidFill>
            </a:endParaRPr>
          </a:p>
        </p:txBody>
      </p:sp>
      <p:pic>
        <p:nvPicPr>
          <p:cNvPr id="127" name="Google Shape;127;p20"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28" name="Google Shape;128;p20"/>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Expert Systems: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Correctness Without Comprehension</a:t>
            </a:r>
            <a:endParaRPr sz="3200">
              <a:latin typeface="Roboto"/>
              <a:ea typeface="Roboto"/>
              <a:cs typeface="Roboto"/>
              <a:sym typeface="Roboto"/>
            </a:endParaRPr>
          </a:p>
        </p:txBody>
      </p:sp>
      <p:sp>
        <p:nvSpPr>
          <p:cNvPr id="129" name="Google Shape;129;p20"/>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666666"/>
                </a:solidFill>
                <a:latin typeface="Roboto"/>
                <a:ea typeface="Roboto"/>
                <a:cs typeface="Roboto"/>
                <a:sym typeface="Roboto"/>
              </a:rPr>
              <a:t>Recap</a:t>
            </a:r>
            <a:endParaRPr sz="2400">
              <a:solidFill>
                <a:srgbClr val="666666"/>
              </a:solidFill>
              <a:latin typeface="Roboto"/>
              <a:ea typeface="Roboto"/>
              <a:cs typeface="Roboto"/>
              <a:sym typeface="Roboto"/>
            </a:endParaRPr>
          </a:p>
        </p:txBody>
      </p:sp>
      <p:pic>
        <p:nvPicPr>
          <p:cNvPr descr="Could a computer program help you diagnose problems, fix things, or make better decisions? Expert Systems aim to do just that! In this Disruptive Technologies Podcast vocab short, Nikodemus explains what Expert Systems are and how they work.&#10;&#10;Like, comment, and subscribe for more on Disruptive Technologies!" id="130" name="Google Shape;130;p20" title="What are Expert Systems? #expertsystems #ai #artificialintelligence">
            <a:hlinkClick r:id="rId4"/>
          </p:cNvPr>
          <p:cNvPicPr preferRelativeResize="0"/>
          <p:nvPr/>
        </p:nvPicPr>
        <p:blipFill>
          <a:blip r:embed="rId5">
            <a:alphaModFix/>
          </a:blip>
          <a:stretch>
            <a:fillRect/>
          </a:stretch>
        </p:blipFill>
        <p:spPr>
          <a:xfrm>
            <a:off x="2387700" y="1480200"/>
            <a:ext cx="6512525" cy="3663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0"/>
                                        </p:tgtEl>
                                        <p:attrNameLst>
                                          <p:attrName>style.visibility</p:attrName>
                                        </p:attrNameLst>
                                      </p:cBhvr>
                                      <p:to>
                                        <p:strVal val="visible"/>
                                      </p:to>
                                    </p:set>
                                    <p:animEffect filter="fade" transition="in">
                                      <p:cBhvr>
                                        <p:cTn dur="1000"/>
                                        <p:tgtEl>
                                          <p:spTgt spid="1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