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5143500" cx="9144000"/>
  <p:notesSz cx="6858000" cy="9144000"/>
  <p:embeddedFontLst>
    <p:embeddedFont>
      <p:font typeface="Roboto"/>
      <p:regular r:id="rId17"/>
      <p:bold r:id="rId18"/>
      <p:italic r:id="rId19"/>
      <p:boldItalic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Roboto-regular.fntdata"/><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Roboto-italic.fntdata"/><Relationship Id="rId6" Type="http://schemas.openxmlformats.org/officeDocument/2006/relationships/slide" Target="slides/slide1.xml"/><Relationship Id="rId18" Type="http://schemas.openxmlformats.org/officeDocument/2006/relationships/font" Target="fonts/Roboto-bold.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bce64eba6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3bce64eba6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chemeClr val="dk1"/>
                </a:solidFill>
              </a:rPr>
              <a:t>Key idea: ML flips the expert system model.</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Learning from data: “Instead of humans writing rules, the system infers patterns.”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Patterns, not rules: Emphasize: no explicit IF/THEN logic</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Improves with experience: ‘Practice doesn’t make it perfect, it makes it probabilistic.’</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DISCUSSION:</a:t>
            </a:r>
            <a:br>
              <a:rPr lang="en">
                <a:solidFill>
                  <a:schemeClr val="dk1"/>
                </a:solidFill>
              </a:rPr>
            </a:br>
            <a:r>
              <a:rPr lang="en">
                <a:solidFill>
                  <a:schemeClr val="dk1"/>
                </a:solidFill>
              </a:rPr>
              <a:t> Have the students compare:</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Learning to recognize handwriting</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Learning a sport vs memorizing a rulebook</a:t>
            </a:r>
            <a:endParaRPr>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3bce64eba65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3bce64eba65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rgbClr val="222222"/>
              </a:solidFill>
            </a:endParaRPr>
          </a:p>
          <a:p>
            <a:pPr indent="0" lvl="0" marL="0" rtl="0" algn="l">
              <a:spcBef>
                <a:spcPts val="0"/>
              </a:spcBef>
              <a:spcAft>
                <a:spcPts val="0"/>
              </a:spcAft>
              <a:buNone/>
            </a:pPr>
            <a:r>
              <a:t/>
            </a:r>
            <a:endParaRPr>
              <a:solidFill>
                <a:srgbClr val="222222"/>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3bd07b6d581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3bd07b6d581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chemeClr val="dk1"/>
                </a:solidFill>
              </a:rPr>
              <a:t>Key idea: Inspiration ≠ replication.</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Inspired by neurons:Stress loosely inspired</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Layers:Input → hidden → output</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Connection strength (weights):This is where “learning” lives</a:t>
            </a:r>
            <a:br>
              <a:rPr lang="en">
                <a:solidFill>
                  <a:schemeClr val="dk1"/>
                </a:solidFill>
              </a:rPr>
            </a:br>
            <a:endParaRPr>
              <a:solidFill>
                <a:schemeClr val="dk1"/>
              </a:solidFill>
            </a:endParaRPr>
          </a:p>
          <a:p>
            <a:pPr indent="0" lvl="0" marL="0" marR="381000" rtl="0" algn="l">
              <a:lnSpc>
                <a:spcPct val="115000"/>
              </a:lnSpc>
              <a:spcBef>
                <a:spcPts val="0"/>
              </a:spcBef>
              <a:spcAft>
                <a:spcPts val="0"/>
              </a:spcAft>
              <a:buClr>
                <a:schemeClr val="dk1"/>
              </a:buClr>
              <a:buSzPts val="1100"/>
              <a:buFont typeface="Arial"/>
              <a:buNone/>
            </a:pPr>
            <a:r>
              <a:rPr lang="en">
                <a:solidFill>
                  <a:schemeClr val="dk1"/>
                </a:solidFill>
              </a:rPr>
              <a:t>“A neural network is not a brain, it’s math pretending to be biology.”</a:t>
            </a:r>
            <a:endParaRPr>
              <a:solidFill>
                <a:schemeClr val="dk1"/>
              </a:solidFill>
            </a:endParaRPr>
          </a:p>
          <a:p>
            <a:pPr indent="0" lvl="0" marL="0" rtl="0" algn="l">
              <a:spcBef>
                <a:spcPts val="0"/>
              </a:spcBef>
              <a:spcAft>
                <a:spcPts val="0"/>
              </a:spcAft>
              <a:buNone/>
            </a:pPr>
            <a:r>
              <a:t/>
            </a:r>
            <a:endParaRPr>
              <a:solidFill>
                <a:srgbClr val="222222"/>
              </a:solidFill>
            </a:endParaRPr>
          </a:p>
          <a:p>
            <a:pPr indent="0" lvl="0" marL="0" rtl="0" algn="l">
              <a:spcBef>
                <a:spcPts val="0"/>
              </a:spcBef>
              <a:spcAft>
                <a:spcPts val="0"/>
              </a:spcAft>
              <a:buNone/>
            </a:pPr>
            <a:r>
              <a:t/>
            </a:r>
            <a:endParaRPr>
              <a:solidFill>
                <a:srgbClr val="222222"/>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3bce64eba65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3bce64eba65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chemeClr val="dk1"/>
                </a:solidFill>
              </a:rPr>
              <a:t>Key idea: Everything becomes numbers.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Images =&gt; pixels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Sound =&gt; wave amplitudes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Text =&gt; tokens</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Say explicitly: Neural networks don’t see cats. They see matrices!”</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DISCUSSION:</a:t>
            </a:r>
            <a:endParaRPr>
              <a:solidFill>
                <a:schemeClr val="dk1"/>
              </a:solidFill>
            </a:endParaRPr>
          </a:p>
          <a:p>
            <a:pPr indent="0" lvl="0" marL="0" rtl="0" algn="l">
              <a:lnSpc>
                <a:spcPct val="115000"/>
              </a:lnSpc>
              <a:spcBef>
                <a:spcPts val="0"/>
              </a:spcBef>
              <a:spcAft>
                <a:spcPts val="0"/>
              </a:spcAft>
              <a:buNone/>
            </a:pPr>
            <a:r>
              <a:rPr lang="en">
                <a:solidFill>
                  <a:schemeClr val="dk1"/>
                </a:solidFill>
              </a:rPr>
              <a:t>Does meaning exist inside the model, or outside it?</a:t>
            </a:r>
            <a:endParaRPr>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3bce64eba65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3bce64eba65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chemeClr val="dk1"/>
                </a:solidFill>
              </a:rPr>
              <a:t>Key: Learning = error correction.</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Guess, throw in some values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Check against correct answer</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Adjust weights</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lang="en">
                <a:solidFill>
                  <a:schemeClr val="dk1"/>
                </a:solidFill>
              </a:rPr>
              <a:t>Loss function - mathematical algorithm to determine how “close” our predicted </a:t>
            </a:r>
            <a:r>
              <a:rPr lang="en">
                <a:solidFill>
                  <a:schemeClr val="dk1"/>
                </a:solidFill>
              </a:rPr>
              <a:t>output will be compared to the actual answer. We are trying to minimise this value.</a:t>
            </a:r>
            <a:endParaRPr>
              <a:solidFill>
                <a:schemeClr val="dk1"/>
              </a:solidFill>
            </a:endParaRPr>
          </a:p>
          <a:p>
            <a:pPr indent="0" lvl="0" marL="0" rtl="0" algn="l">
              <a:lnSpc>
                <a:spcPct val="115000"/>
              </a:lnSpc>
              <a:spcBef>
                <a:spcPts val="0"/>
              </a:spcBef>
              <a:spcAft>
                <a:spcPts val="0"/>
              </a:spcAft>
              <a:buNone/>
            </a:pPr>
            <a:r>
              <a:rPr lang="en">
                <a:solidFill>
                  <a:schemeClr val="dk1"/>
                </a:solidFill>
              </a:rPr>
              <a:t>Backpropagation - recalculating the weights starting from the </a:t>
            </a:r>
            <a:r>
              <a:rPr lang="en">
                <a:solidFill>
                  <a:schemeClr val="dk1"/>
                </a:solidFill>
              </a:rPr>
              <a:t>output</a:t>
            </a:r>
            <a:r>
              <a:rPr lang="en">
                <a:solidFill>
                  <a:schemeClr val="dk1"/>
                </a:solidFill>
              </a:rPr>
              <a:t> and working back to the input.</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lang="en">
                <a:solidFill>
                  <a:schemeClr val="dk1"/>
                </a:solidFill>
              </a:rPr>
              <a:t>“Training is millions of tiny ‘oops, try again’ moments. A Britney Spears learning algorithm.”</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Do not go deep into calculus, we are only covering the conceptual elements.</a:t>
            </a:r>
            <a:endParaRPr>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bce64eba65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3bce64eba65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a:solidFill>
                  <a:schemeClr val="dk1"/>
                </a:solidFill>
              </a:rPr>
              <a:t>Supervised Learning: </a:t>
            </a:r>
            <a:r>
              <a:rPr i="1" lang="en">
                <a:solidFill>
                  <a:schemeClr val="dk1"/>
                </a:solidFill>
              </a:rPr>
              <a:t>“The system learns by being shown the right answers.”</a:t>
            </a:r>
            <a:endParaRPr i="1">
              <a:solidFill>
                <a:schemeClr val="dk1"/>
              </a:solidFill>
            </a:endParaRPr>
          </a:p>
          <a:p>
            <a:pPr indent="0" lvl="0" marL="0" rtl="0" algn="l">
              <a:lnSpc>
                <a:spcPct val="115000"/>
              </a:lnSpc>
              <a:spcBef>
                <a:spcPts val="0"/>
              </a:spcBef>
              <a:spcAft>
                <a:spcPts val="0"/>
              </a:spcAft>
              <a:buNone/>
            </a:pPr>
            <a:r>
              <a:rPr lang="en">
                <a:solidFill>
                  <a:schemeClr val="dk1"/>
                </a:solidFill>
              </a:rPr>
              <a:t>Every training example comes with a label that says:</a:t>
            </a:r>
            <a:endParaRPr>
              <a:solidFill>
                <a:schemeClr val="dk1"/>
              </a:solidFill>
            </a:endParaRPr>
          </a:p>
          <a:p>
            <a:pPr indent="0" lvl="0" marL="381000" marR="381000" rtl="0" algn="l">
              <a:lnSpc>
                <a:spcPct val="115000"/>
              </a:lnSpc>
              <a:spcBef>
                <a:spcPts val="0"/>
              </a:spcBef>
              <a:spcAft>
                <a:spcPts val="0"/>
              </a:spcAft>
              <a:buNone/>
            </a:pPr>
            <a:r>
              <a:rPr lang="en">
                <a:solidFill>
                  <a:schemeClr val="dk1"/>
                </a:solidFill>
              </a:rPr>
              <a:t>“This is what this input means.”</a:t>
            </a:r>
            <a:endParaRPr>
              <a:solidFill>
                <a:schemeClr val="dk1"/>
              </a:solidFill>
            </a:endParaRPr>
          </a:p>
          <a:p>
            <a:pPr indent="0" lvl="0" marL="0" rtl="0" algn="l">
              <a:lnSpc>
                <a:spcPct val="115000"/>
              </a:lnSpc>
              <a:spcBef>
                <a:spcPts val="0"/>
              </a:spcBef>
              <a:spcAft>
                <a:spcPts val="0"/>
              </a:spcAft>
              <a:buNone/>
            </a:pPr>
            <a:r>
              <a:rPr lang="en">
                <a:solidFill>
                  <a:schemeClr val="dk1"/>
                </a:solidFill>
              </a:rPr>
              <a:t>What the computer actually gets: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An image (just numbers)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A label: cat</a:t>
            </a:r>
            <a:endParaRPr>
              <a:solidFill>
                <a:schemeClr val="dk1"/>
              </a:solidFill>
            </a:endParaRPr>
          </a:p>
          <a:p>
            <a:pPr indent="0" lvl="0" marL="0" rtl="0" algn="l">
              <a:lnSpc>
                <a:spcPct val="115000"/>
              </a:lnSpc>
              <a:spcBef>
                <a:spcPts val="0"/>
              </a:spcBef>
              <a:spcAft>
                <a:spcPts val="0"/>
              </a:spcAft>
              <a:buNone/>
            </a:pPr>
            <a:r>
              <a:rPr lang="en">
                <a:solidFill>
                  <a:schemeClr val="dk1"/>
                </a:solidFill>
              </a:rPr>
              <a:t>What happens over time:</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The network adjusts itself so that images like this → “cat”</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Millions of examples refine the boundary</a:t>
            </a:r>
            <a:endParaRPr>
              <a:solidFill>
                <a:schemeClr val="dk1"/>
              </a:solidFill>
            </a:endParaRPr>
          </a:p>
          <a:p>
            <a:pPr indent="0" lvl="0" marL="0" rtl="0" algn="l">
              <a:lnSpc>
                <a:spcPct val="115000"/>
              </a:lnSpc>
              <a:spcBef>
                <a:spcPts val="0"/>
              </a:spcBef>
              <a:spcAft>
                <a:spcPts val="0"/>
              </a:spcAft>
              <a:buNone/>
            </a:pPr>
            <a:r>
              <a:rPr lang="en">
                <a:solidFill>
                  <a:schemeClr val="dk1"/>
                </a:solidFill>
              </a:rPr>
              <a:t>Important: </a:t>
            </a:r>
            <a:r>
              <a:rPr i="1" lang="en">
                <a:solidFill>
                  <a:schemeClr val="dk1"/>
                </a:solidFill>
              </a:rPr>
              <a:t>“The system is not told what a cat is — only which examples count.”</a:t>
            </a:r>
            <a:endParaRPr i="1">
              <a:solidFill>
                <a:schemeClr val="dk1"/>
              </a:solidFill>
            </a:endParaRPr>
          </a:p>
          <a:p>
            <a:pPr indent="0" lvl="0" marL="0" rtl="0" algn="l">
              <a:lnSpc>
                <a:spcPct val="115000"/>
              </a:lnSpc>
              <a:spcBef>
                <a:spcPts val="0"/>
              </a:spcBef>
              <a:spcAft>
                <a:spcPts val="0"/>
              </a:spcAft>
              <a:buNone/>
            </a:pPr>
            <a:r>
              <a:rPr lang="en">
                <a:solidFill>
                  <a:schemeClr val="dk1"/>
                </a:solidFill>
              </a:rPr>
              <a:t>e.g. Email spam filter</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Emails labeled: spam / not spam</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Learns patterns in wording, structure, sender</a:t>
            </a:r>
            <a:endParaRPr>
              <a:solidFill>
                <a:schemeClr val="dk1"/>
              </a:solidFill>
            </a:endParaRPr>
          </a:p>
          <a:p>
            <a:pPr indent="0" lvl="0" marL="0" rtl="0" algn="l">
              <a:lnSpc>
                <a:spcPct val="115000"/>
              </a:lnSpc>
              <a:spcBef>
                <a:spcPts val="0"/>
              </a:spcBef>
              <a:spcAft>
                <a:spcPts val="0"/>
              </a:spcAft>
              <a:buNone/>
            </a:pPr>
            <a:r>
              <a:rPr lang="en">
                <a:solidFill>
                  <a:schemeClr val="dk1"/>
                </a:solidFill>
              </a:rPr>
              <a:t>Ever wonder why your email client is asking you to </a:t>
            </a:r>
            <a:r>
              <a:rPr lang="en">
                <a:solidFill>
                  <a:schemeClr val="dk1"/>
                </a:solidFill>
              </a:rPr>
              <a:t>identify</a:t>
            </a:r>
            <a:r>
              <a:rPr lang="en">
                <a:solidFill>
                  <a:schemeClr val="dk1"/>
                </a:solidFill>
              </a:rPr>
              <a:t> spam?</a:t>
            </a:r>
            <a:endParaRPr>
              <a:solidFill>
                <a:schemeClr val="dk1"/>
              </a:solidFill>
            </a:endParaRPr>
          </a:p>
          <a:p>
            <a:pPr indent="0" lvl="0" marL="0" marR="381000" rtl="0" algn="l">
              <a:lnSpc>
                <a:spcPct val="115000"/>
              </a:lnSpc>
              <a:spcBef>
                <a:spcPts val="0"/>
              </a:spcBef>
              <a:spcAft>
                <a:spcPts val="0"/>
              </a:spcAft>
              <a:buNone/>
            </a:pPr>
            <a:r>
              <a:rPr i="1" lang="en">
                <a:solidFill>
                  <a:schemeClr val="dk1"/>
                </a:solidFill>
              </a:rPr>
              <a:t>“Supervised learning is like studying with an answer key.”</a:t>
            </a:r>
            <a:endParaRPr i="1">
              <a:solidFill>
                <a:schemeClr val="dk1"/>
              </a:solidFill>
            </a:endParaRPr>
          </a:p>
          <a:p>
            <a:pPr indent="0" lvl="0" marL="0" marR="381000" rtl="0" algn="l">
              <a:lnSpc>
                <a:spcPct val="115000"/>
              </a:lnSpc>
              <a:spcBef>
                <a:spcPts val="0"/>
              </a:spcBef>
              <a:spcAft>
                <a:spcPts val="0"/>
              </a:spcAft>
              <a:buNone/>
            </a:pPr>
            <a:r>
              <a:rPr lang="en">
                <a:solidFill>
                  <a:schemeClr val="dk1"/>
                </a:solidFill>
              </a:rPr>
              <a:t>Students may say/think “The computer understands cats.”, but no: </a:t>
            </a:r>
            <a:r>
              <a:rPr i="1" lang="en">
                <a:solidFill>
                  <a:schemeClr val="dk1"/>
                </a:solidFill>
              </a:rPr>
              <a:t>“It understands patterns associated with the word ‘cat’, not the concept.”</a:t>
            </a:r>
            <a:br>
              <a:rPr lang="en">
                <a:solidFill>
                  <a:schemeClr val="dk1"/>
                </a:solidFill>
              </a:rPr>
            </a:br>
            <a:endParaRPr>
              <a:solidFill>
                <a:schemeClr val="dk1"/>
              </a:solidFill>
            </a:endParaRPr>
          </a:p>
          <a:p>
            <a:pPr indent="0" lvl="0" marL="0" rtl="0" algn="l">
              <a:lnSpc>
                <a:spcPct val="115000"/>
              </a:lnSpc>
              <a:spcBef>
                <a:spcPts val="0"/>
              </a:spcBef>
              <a:spcAft>
                <a:spcPts val="0"/>
              </a:spcAft>
              <a:buNone/>
            </a:pPr>
            <a:r>
              <a:rPr lang="en">
                <a:solidFill>
                  <a:schemeClr val="dk1"/>
                </a:solidFill>
              </a:rPr>
              <a:t>Unsupervised Learning: “</a:t>
            </a:r>
            <a:r>
              <a:rPr i="1" lang="en">
                <a:solidFill>
                  <a:schemeClr val="dk1"/>
                </a:solidFill>
              </a:rPr>
              <a:t>Finding structure without labels”</a:t>
            </a:r>
            <a:endParaRPr i="1">
              <a:solidFill>
                <a:schemeClr val="dk1"/>
              </a:solidFill>
            </a:endParaRPr>
          </a:p>
          <a:p>
            <a:pPr indent="0" lvl="0" marL="0" rtl="0" algn="l">
              <a:lnSpc>
                <a:spcPct val="115000"/>
              </a:lnSpc>
              <a:spcBef>
                <a:spcPts val="0"/>
              </a:spcBef>
              <a:spcAft>
                <a:spcPts val="0"/>
              </a:spcAft>
              <a:buNone/>
            </a:pPr>
            <a:r>
              <a:rPr lang="en">
                <a:solidFill>
                  <a:schemeClr val="dk1"/>
                </a:solidFill>
              </a:rPr>
              <a:t>What this really means, “</a:t>
            </a:r>
            <a:r>
              <a:rPr i="1" lang="en">
                <a:solidFill>
                  <a:schemeClr val="dk1"/>
                </a:solidFill>
              </a:rPr>
              <a:t>The system is not told what anything is, it just looks for patterns.</a:t>
            </a:r>
            <a:r>
              <a:rPr lang="en">
                <a:solidFill>
                  <a:schemeClr val="dk1"/>
                </a:solidFill>
              </a:rPr>
              <a:t>”</a:t>
            </a:r>
            <a:endParaRPr>
              <a:solidFill>
                <a:schemeClr val="dk1"/>
              </a:solidFill>
            </a:endParaRPr>
          </a:p>
          <a:p>
            <a:pPr indent="0" lvl="0" marL="0" rtl="0" algn="l">
              <a:lnSpc>
                <a:spcPct val="115000"/>
              </a:lnSpc>
              <a:spcBef>
                <a:spcPts val="0"/>
              </a:spcBef>
              <a:spcAft>
                <a:spcPts val="0"/>
              </a:spcAft>
              <a:buNone/>
            </a:pPr>
            <a:r>
              <a:rPr lang="en">
                <a:solidFill>
                  <a:schemeClr val="dk1"/>
                </a:solidFill>
              </a:rPr>
              <a:t>No answers. No categories. No teacher.</a:t>
            </a:r>
            <a:endParaRPr>
              <a:solidFill>
                <a:schemeClr val="dk1"/>
              </a:solidFill>
            </a:endParaRPr>
          </a:p>
          <a:p>
            <a:pPr indent="0" lvl="0" marL="0" rtl="0" algn="l">
              <a:lnSpc>
                <a:spcPct val="115000"/>
              </a:lnSpc>
              <a:spcBef>
                <a:spcPts val="0"/>
              </a:spcBef>
              <a:spcAft>
                <a:spcPts val="0"/>
              </a:spcAft>
              <a:buNone/>
            </a:pPr>
            <a:r>
              <a:rPr lang="en">
                <a:solidFill>
                  <a:schemeClr val="dk1"/>
                </a:solidFill>
              </a:rPr>
              <a:t>To find structure without labels the algorithm asks: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Which things are similar?</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Which things are different?</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How can this data be grouped?</a:t>
            </a:r>
            <a:endParaRPr>
              <a:solidFill>
                <a:schemeClr val="dk1"/>
              </a:solidFill>
            </a:endParaRPr>
          </a:p>
          <a:p>
            <a:pPr indent="0" lvl="0" marL="0" rtl="0" algn="l">
              <a:lnSpc>
                <a:spcPct val="115000"/>
              </a:lnSpc>
              <a:spcBef>
                <a:spcPts val="0"/>
              </a:spcBef>
              <a:spcAft>
                <a:spcPts val="0"/>
              </a:spcAft>
              <a:buNone/>
            </a:pPr>
            <a:r>
              <a:rPr i="1" lang="en">
                <a:solidFill>
                  <a:schemeClr val="dk1"/>
                </a:solidFill>
              </a:rPr>
              <a:t>“Unsupervised learning doesn’t name things, it organizes them. It groups them, this is called clustering.”</a:t>
            </a:r>
            <a:endParaRPr i="1">
              <a:solidFill>
                <a:schemeClr val="dk1"/>
              </a:solidFill>
            </a:endParaRPr>
          </a:p>
          <a:p>
            <a:pPr indent="0" lvl="0" marL="0" rtl="0" algn="l">
              <a:lnSpc>
                <a:spcPct val="115000"/>
              </a:lnSpc>
              <a:spcBef>
                <a:spcPts val="0"/>
              </a:spcBef>
              <a:spcAft>
                <a:spcPts val="0"/>
              </a:spcAft>
              <a:buNone/>
            </a:pPr>
            <a:r>
              <a:rPr lang="en">
                <a:solidFill>
                  <a:schemeClr val="dk1"/>
                </a:solidFill>
              </a:rPr>
              <a:t>Clustering: </a:t>
            </a:r>
            <a:r>
              <a:rPr i="1" lang="en">
                <a:solidFill>
                  <a:schemeClr val="dk1"/>
                </a:solidFill>
              </a:rPr>
              <a:t>“Clustering means grouping things that look alike, even if you don’t know what they are.”</a:t>
            </a:r>
            <a:endParaRPr i="1">
              <a:solidFill>
                <a:schemeClr val="dk1"/>
              </a:solidFill>
            </a:endParaRPr>
          </a:p>
          <a:p>
            <a:pPr indent="0" lvl="0" marL="0" rtl="0" algn="l">
              <a:lnSpc>
                <a:spcPct val="115000"/>
              </a:lnSpc>
              <a:spcBef>
                <a:spcPts val="0"/>
              </a:spcBef>
              <a:spcAft>
                <a:spcPts val="0"/>
              </a:spcAft>
              <a:buNone/>
            </a:pPr>
            <a:r>
              <a:rPr lang="en">
                <a:solidFill>
                  <a:schemeClr val="dk1"/>
                </a:solidFill>
              </a:rPr>
              <a:t>If I take a pile of photos and give them to the system:</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The system groups:</a:t>
            </a:r>
            <a:endParaRPr>
              <a:solidFill>
                <a:schemeClr val="dk1"/>
              </a:solidFill>
            </a:endParaRPr>
          </a:p>
          <a:p>
            <a:pPr indent="-298450" lvl="1" marL="914400" rtl="0" algn="l">
              <a:lnSpc>
                <a:spcPct val="115000"/>
              </a:lnSpc>
              <a:spcBef>
                <a:spcPts val="0"/>
              </a:spcBef>
              <a:spcAft>
                <a:spcPts val="0"/>
              </a:spcAft>
              <a:buClr>
                <a:schemeClr val="dk1"/>
              </a:buClr>
              <a:buSzPts val="1100"/>
              <a:buChar char="○"/>
            </a:pPr>
            <a:r>
              <a:rPr lang="en">
                <a:solidFill>
                  <a:schemeClr val="dk1"/>
                </a:solidFill>
              </a:rPr>
              <a:t>Faces together</a:t>
            </a:r>
            <a:endParaRPr>
              <a:solidFill>
                <a:schemeClr val="dk1"/>
              </a:solidFill>
            </a:endParaRPr>
          </a:p>
          <a:p>
            <a:pPr indent="-298450" lvl="1" marL="914400" rtl="0" algn="l">
              <a:lnSpc>
                <a:spcPct val="115000"/>
              </a:lnSpc>
              <a:spcBef>
                <a:spcPts val="0"/>
              </a:spcBef>
              <a:spcAft>
                <a:spcPts val="0"/>
              </a:spcAft>
              <a:buClr>
                <a:schemeClr val="dk1"/>
              </a:buClr>
              <a:buSzPts val="1100"/>
              <a:buChar char="○"/>
            </a:pPr>
            <a:r>
              <a:rPr lang="en">
                <a:solidFill>
                  <a:schemeClr val="dk1"/>
                </a:solidFill>
              </a:rPr>
              <a:t>Landscapes together</a:t>
            </a:r>
            <a:endParaRPr>
              <a:solidFill>
                <a:schemeClr val="dk1"/>
              </a:solidFill>
            </a:endParaRPr>
          </a:p>
          <a:p>
            <a:pPr indent="-298450" lvl="1" marL="914400" rtl="0" algn="l">
              <a:lnSpc>
                <a:spcPct val="115000"/>
              </a:lnSpc>
              <a:spcBef>
                <a:spcPts val="0"/>
              </a:spcBef>
              <a:spcAft>
                <a:spcPts val="0"/>
              </a:spcAft>
              <a:buClr>
                <a:schemeClr val="dk1"/>
              </a:buClr>
              <a:buSzPts val="1100"/>
              <a:buChar char="○"/>
            </a:pPr>
            <a:r>
              <a:rPr lang="en">
                <a:solidFill>
                  <a:schemeClr val="dk1"/>
                </a:solidFill>
              </a:rPr>
              <a:t>Text screenshots together</a:t>
            </a:r>
            <a:endParaRPr>
              <a:solidFill>
                <a:schemeClr val="dk1"/>
              </a:solidFill>
            </a:endParaRPr>
          </a:p>
          <a:p>
            <a:pPr indent="0" lvl="0" marL="0" rtl="0" algn="l">
              <a:lnSpc>
                <a:spcPct val="115000"/>
              </a:lnSpc>
              <a:spcBef>
                <a:spcPts val="0"/>
              </a:spcBef>
              <a:spcAft>
                <a:spcPts val="0"/>
              </a:spcAft>
              <a:buNone/>
            </a:pPr>
            <a:r>
              <a:rPr lang="en">
                <a:solidFill>
                  <a:schemeClr val="dk1"/>
                </a:solidFill>
              </a:rPr>
              <a:t>It never says: “This is a face” rather it says, “These are similar”</a:t>
            </a:r>
            <a:endParaRPr>
              <a:solidFill>
                <a:schemeClr val="dk1"/>
              </a:solidFill>
            </a:endParaRPr>
          </a:p>
          <a:p>
            <a:pPr indent="0" lvl="0" marL="0" rtl="0" algn="l">
              <a:lnSpc>
                <a:spcPct val="115000"/>
              </a:lnSpc>
              <a:spcBef>
                <a:spcPts val="0"/>
              </a:spcBef>
              <a:spcAft>
                <a:spcPts val="0"/>
              </a:spcAft>
              <a:buNone/>
            </a:pPr>
            <a:r>
              <a:rPr lang="en">
                <a:solidFill>
                  <a:schemeClr val="dk1"/>
                </a:solidFill>
              </a:rPr>
              <a:t>E.g. Music streaming services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Groups users with similar listening habits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No label like “sad teenager” or “jazz fan”</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Just clusters of behavior</a:t>
            </a:r>
            <a:endParaRPr>
              <a:solidFill>
                <a:schemeClr val="dk1"/>
              </a:solidFill>
            </a:endParaRPr>
          </a:p>
          <a:p>
            <a:pPr indent="0" lvl="0" marL="0" rtl="0" algn="l">
              <a:lnSpc>
                <a:spcPct val="115000"/>
              </a:lnSpc>
              <a:spcBef>
                <a:spcPts val="0"/>
              </a:spcBef>
              <a:spcAft>
                <a:spcPts val="0"/>
              </a:spcAft>
              <a:buNone/>
            </a:pPr>
            <a:r>
              <a:rPr lang="en">
                <a:solidFill>
                  <a:schemeClr val="dk1"/>
                </a:solidFill>
              </a:rPr>
              <a:t>“Unsupervised learning finds patterns we didn’t think to ask about.”</a:t>
            </a:r>
            <a:endParaRPr>
              <a:solidFill>
                <a:schemeClr val="dk1"/>
              </a:solidFill>
            </a:endParaRPr>
          </a:p>
          <a:p>
            <a:pPr indent="0" lvl="0" marL="0" rtl="0" algn="l">
              <a:lnSpc>
                <a:spcPct val="115000"/>
              </a:lnSpc>
              <a:spcBef>
                <a:spcPts val="0"/>
              </a:spcBef>
              <a:spcAft>
                <a:spcPts val="0"/>
              </a:spcAft>
              <a:buNone/>
            </a:pPr>
            <a:br>
              <a:rPr lang="en">
                <a:solidFill>
                  <a:schemeClr val="dk1"/>
                </a:solidFill>
              </a:rPr>
            </a:br>
            <a:r>
              <a:rPr lang="en">
                <a:solidFill>
                  <a:schemeClr val="dk1"/>
                </a:solidFill>
              </a:rPr>
              <a:t>Reinforcement Learning: Learning through rewards and penalties</a:t>
            </a:r>
            <a:endParaRPr>
              <a:solidFill>
                <a:schemeClr val="dk1"/>
              </a:solidFill>
            </a:endParaRPr>
          </a:p>
          <a:p>
            <a:pPr indent="0" lvl="0" marL="0" marR="381000" rtl="0" algn="l">
              <a:lnSpc>
                <a:spcPct val="115000"/>
              </a:lnSpc>
              <a:spcBef>
                <a:spcPts val="0"/>
              </a:spcBef>
              <a:spcAft>
                <a:spcPts val="0"/>
              </a:spcAft>
              <a:buClr>
                <a:schemeClr val="dk1"/>
              </a:buClr>
              <a:buSzPts val="1100"/>
              <a:buFont typeface="Arial"/>
              <a:buNone/>
            </a:pPr>
            <a:r>
              <a:rPr lang="en">
                <a:solidFill>
                  <a:schemeClr val="dk1"/>
                </a:solidFill>
              </a:rPr>
              <a:t>“The system learns by trying actions and seeing what happens.”</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No correct answers upfront. Only feedback after the fact. Rewards and penalties</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In human terms: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Do something good =&gt; reward</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Do something bad =&gt; penalty</a:t>
            </a:r>
            <a:endParaRPr>
              <a:solidFill>
                <a:schemeClr val="dk1"/>
              </a:solidFill>
            </a:endParaRPr>
          </a:p>
          <a:p>
            <a:pPr indent="0" lvl="0" marL="0" rtl="0" algn="l">
              <a:lnSpc>
                <a:spcPct val="115000"/>
              </a:lnSpc>
              <a:spcBef>
                <a:spcPts val="0"/>
              </a:spcBef>
              <a:spcAft>
                <a:spcPts val="0"/>
              </a:spcAft>
              <a:buNone/>
            </a:pPr>
            <a:r>
              <a:rPr lang="en">
                <a:solidFill>
                  <a:schemeClr val="dk1"/>
                </a:solidFill>
              </a:rPr>
              <a:t>“Reinforcement learning learns from consequences, not instructions.”</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The system slowly figures out and thus requires massive numbers of </a:t>
            </a:r>
            <a:r>
              <a:rPr lang="en">
                <a:solidFill>
                  <a:schemeClr val="dk1"/>
                </a:solidFill>
              </a:rPr>
              <a:t>opportunities</a:t>
            </a:r>
            <a:r>
              <a:rPr lang="en">
                <a:solidFill>
                  <a:schemeClr val="dk1"/>
                </a:solidFill>
              </a:rPr>
              <a:t> to learn:</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Which actions lead to higher rewards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Which to avoid</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lang="en">
                <a:solidFill>
                  <a:schemeClr val="dk1"/>
                </a:solidFill>
              </a:rPr>
              <a:t>e.g. The classic example is Alpha Go, a go playing ML system. Reward a WIN, Penalty a LOSS.</a:t>
            </a:r>
            <a:endParaRPr>
              <a:solidFill>
                <a:schemeClr val="dk1"/>
              </a:solidFill>
            </a:endParaRPr>
          </a:p>
          <a:p>
            <a:pPr indent="0" lvl="0" marL="0" rtl="0" algn="l">
              <a:lnSpc>
                <a:spcPct val="115000"/>
              </a:lnSpc>
              <a:spcBef>
                <a:spcPts val="0"/>
              </a:spcBef>
              <a:spcAft>
                <a:spcPts val="0"/>
              </a:spcAft>
              <a:buNone/>
            </a:pPr>
            <a:r>
              <a:rPr lang="en">
                <a:solidFill>
                  <a:schemeClr val="dk1"/>
                </a:solidFill>
              </a:rPr>
              <a:t>Started with being trained on human expert games but the real </a:t>
            </a:r>
            <a:r>
              <a:rPr lang="en">
                <a:solidFill>
                  <a:schemeClr val="dk1"/>
                </a:solidFill>
              </a:rPr>
              <a:t>breakthrough came when it started playing millions of games against itself and learning from them. Eventually producing novel stratagems that humans had never seen before. </a:t>
            </a:r>
            <a:r>
              <a:rPr i="1" lang="en">
                <a:solidFill>
                  <a:schemeClr val="dk1"/>
                </a:solidFill>
              </a:rPr>
              <a:t>“No one told AlphaGo what a ‘good move’ looked like, only whether it won.”</a:t>
            </a:r>
            <a:endParaRPr i="1">
              <a:solidFill>
                <a:schemeClr val="dk1"/>
              </a:solidFill>
            </a:endParaRPr>
          </a:p>
          <a:p>
            <a:pPr indent="0" lvl="0" marL="0" rtl="0" algn="l">
              <a:lnSpc>
                <a:spcPct val="115000"/>
              </a:lnSpc>
              <a:spcBef>
                <a:spcPts val="0"/>
              </a:spcBef>
              <a:spcAft>
                <a:spcPts val="0"/>
              </a:spcAft>
              <a:buNone/>
            </a:pPr>
            <a:r>
              <a:rPr lang="en">
                <a:solidFill>
                  <a:schemeClr val="dk1"/>
                </a:solidFill>
              </a:rPr>
              <a:t>And eventually it produced perhaps the most famous move in Go history, Move 37 against perhaps the strongest human player in the world at that time, Lee Sedol. Tragically, Lee Sedol subsequently retired, saying </a:t>
            </a:r>
            <a:r>
              <a:rPr lang="en">
                <a:solidFill>
                  <a:srgbClr val="202122"/>
                </a:solidFill>
              </a:rPr>
              <a:t>"losing to AI, in a sense, meant my entire world was collapsing. ... I could no longer enjoy the game. So I retired."</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Closing statement</a:t>
            </a:r>
            <a:endParaRPr>
              <a:solidFill>
                <a:schemeClr val="dk1"/>
              </a:solidFill>
            </a:endParaRPr>
          </a:p>
          <a:p>
            <a:pPr indent="0" lvl="0" marL="0" marR="381000" rtl="0" algn="l">
              <a:lnSpc>
                <a:spcPct val="115000"/>
              </a:lnSpc>
              <a:spcBef>
                <a:spcPts val="0"/>
              </a:spcBef>
              <a:spcAft>
                <a:spcPts val="0"/>
              </a:spcAft>
              <a:buClr>
                <a:schemeClr val="dk1"/>
              </a:buClr>
              <a:buSzPts val="1100"/>
              <a:buFont typeface="Arial"/>
              <a:buNone/>
            </a:pPr>
            <a:r>
              <a:rPr i="1" lang="en">
                <a:solidFill>
                  <a:schemeClr val="dk1"/>
                </a:solidFill>
              </a:rPr>
              <a:t>“Supervised learning has answers.</a:t>
            </a:r>
            <a:br>
              <a:rPr i="1" lang="en">
                <a:solidFill>
                  <a:schemeClr val="dk1"/>
                </a:solidFill>
              </a:rPr>
            </a:br>
            <a:r>
              <a:rPr i="1" lang="en">
                <a:solidFill>
                  <a:schemeClr val="dk1"/>
                </a:solidFill>
              </a:rPr>
              <a:t> Unsupervised learning has patterns.</a:t>
            </a:r>
            <a:br>
              <a:rPr i="1" lang="en">
                <a:solidFill>
                  <a:schemeClr val="dk1"/>
                </a:solidFill>
              </a:rPr>
            </a:br>
            <a:r>
              <a:rPr i="1" lang="en">
                <a:solidFill>
                  <a:schemeClr val="dk1"/>
                </a:solidFill>
              </a:rPr>
              <a:t> Reinforcement learning has consequences.”</a:t>
            </a:r>
            <a:endParaRPr i="1">
              <a:solidFill>
                <a:schemeClr val="dk1"/>
              </a:solidFill>
            </a:endParaRPr>
          </a:p>
          <a:p>
            <a:pPr indent="0" lvl="0" marL="0" marR="381000" rtl="0" algn="l">
              <a:lnSpc>
                <a:spcPct val="115000"/>
              </a:lnSpc>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a:solidFill>
                <a:srgbClr val="222222"/>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3bce64eba65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3bce64eba65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chemeClr val="dk1"/>
                </a:solidFill>
              </a:rPr>
              <a:t>Key idea: ML thrives where rules collapse.</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Speech recognition</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Image classification</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Language translation</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endParaRPr>
          </a:p>
          <a:p>
            <a:pPr indent="0" lvl="0" marL="0" marR="381000" rtl="0" algn="l">
              <a:lnSpc>
                <a:spcPct val="115000"/>
              </a:lnSpc>
              <a:spcBef>
                <a:spcPts val="0"/>
              </a:spcBef>
              <a:spcAft>
                <a:spcPts val="0"/>
              </a:spcAft>
              <a:buClr>
                <a:schemeClr val="dk1"/>
              </a:buClr>
              <a:buSzPts val="1100"/>
              <a:buFont typeface="Arial"/>
              <a:buNone/>
            </a:pPr>
            <a:r>
              <a:rPr i="1" lang="en">
                <a:solidFill>
                  <a:schemeClr val="dk1"/>
                </a:solidFill>
              </a:rPr>
              <a:t>“When the world is fuzzy, math beats logic.”</a:t>
            </a:r>
            <a:endParaRPr i="1">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bce64eba65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3bce64eba65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lnSpc>
                <a:spcPct val="115000"/>
              </a:lnSpc>
              <a:spcBef>
                <a:spcPts val="0"/>
              </a:spcBef>
              <a:spcAft>
                <a:spcPts val="0"/>
              </a:spcAft>
              <a:buClr>
                <a:schemeClr val="dk1"/>
              </a:buClr>
              <a:buSzPts val="1100"/>
              <a:buChar char="●"/>
            </a:pPr>
            <a:r>
              <a:rPr lang="en">
                <a:solidFill>
                  <a:schemeClr val="dk1"/>
                </a:solidFill>
              </a:rPr>
              <a:t>Opaque: You can’t trace a single decision</a:t>
            </a:r>
            <a:br>
              <a:rPr lang="en">
                <a:solidFill>
                  <a:schemeClr val="dk1"/>
                </a:solidFill>
              </a:rPr>
            </a:b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Data-dependent: Garbage in =&gt; garbage out</a:t>
            </a:r>
            <a:br>
              <a:rPr lang="en">
                <a:solidFill>
                  <a:schemeClr val="dk1"/>
                </a:solidFill>
              </a:rPr>
            </a:b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Confidently wrong: Hallucinations foreshadowed</a:t>
            </a:r>
            <a:br>
              <a:rPr lang="en">
                <a:solidFill>
                  <a:schemeClr val="dk1"/>
                </a:solidFill>
              </a:rPr>
            </a:b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Strong contrast line:</a:t>
            </a:r>
            <a:endParaRPr>
              <a:solidFill>
                <a:schemeClr val="dk1"/>
              </a:solidFill>
            </a:endParaRPr>
          </a:p>
          <a:p>
            <a:pPr indent="0" lvl="0" marL="381000" marR="381000" rtl="0" algn="l">
              <a:lnSpc>
                <a:spcPct val="115000"/>
              </a:lnSpc>
              <a:spcBef>
                <a:spcPts val="0"/>
              </a:spcBef>
              <a:spcAft>
                <a:spcPts val="0"/>
              </a:spcAft>
              <a:buClr>
                <a:schemeClr val="dk1"/>
              </a:buClr>
              <a:buSzPts val="1100"/>
              <a:buFont typeface="Arial"/>
              <a:buNone/>
            </a:pPr>
            <a:r>
              <a:rPr lang="en">
                <a:solidFill>
                  <a:schemeClr val="dk1"/>
                </a:solidFill>
              </a:rPr>
              <a:t>“Expert systems fail quietly. ML systems fail creatively.”</a:t>
            </a:r>
            <a:endParaRPr>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bd07b6d581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3bd07b6d581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a:solidFill>
                  <a:schemeClr val="dk1"/>
                </a:solidFill>
              </a:rPr>
              <a:t>Key: </a:t>
            </a:r>
            <a:r>
              <a:rPr i="1" lang="en">
                <a:solidFill>
                  <a:schemeClr val="dk1"/>
                </a:solidFill>
              </a:rPr>
              <a:t>“Expert systems know why they’re right. Neural networks don’t.”</a:t>
            </a:r>
            <a:endParaRPr i="1">
              <a:solidFill>
                <a:schemeClr val="dk1"/>
              </a:solidFill>
            </a:endParaRPr>
          </a:p>
          <a:p>
            <a:pPr indent="0" lvl="0" marL="0" rtl="0" algn="l">
              <a:lnSpc>
                <a:spcPct val="115000"/>
              </a:lnSpc>
              <a:spcBef>
                <a:spcPts val="0"/>
              </a:spcBef>
              <a:spcAft>
                <a:spcPts val="0"/>
              </a:spcAft>
              <a:buNone/>
            </a:pPr>
            <a:r>
              <a:t/>
            </a:r>
            <a:endParaRPr i="1">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Make this a verbal compare/contrast recap.</a:t>
            </a:r>
            <a:endParaRPr>
              <a:solidFill>
                <a:schemeClr val="dk1"/>
              </a:solidFill>
            </a:endParaRPr>
          </a:p>
          <a:p>
            <a:pPr indent="0" lvl="0" marL="381000" marR="381000" rtl="0" algn="l">
              <a:lnSpc>
                <a:spcPct val="115000"/>
              </a:lnSpc>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3bd07b6d581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3bd07b6d581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chemeClr val="dk1"/>
                </a:solidFill>
              </a:rPr>
              <a:t>Students come up to the white board and name some of the following (hopefully)</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Spotify</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Netflix</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Face unlock</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Autocomplete</a:t>
            </a:r>
            <a:endParaRPr>
              <a:solidFill>
                <a:schemeClr val="dk1"/>
              </a:solidFill>
            </a:endParaRPr>
          </a:p>
          <a:p>
            <a:pPr indent="0" lvl="0" marL="0" rtl="0" algn="l">
              <a:lnSpc>
                <a:spcPct val="115000"/>
              </a:lnSpc>
              <a:spcBef>
                <a:spcPts val="0"/>
              </a:spcBef>
              <a:spcAft>
                <a:spcPts val="0"/>
              </a:spcAft>
              <a:buNone/>
            </a:pPr>
            <a:r>
              <a:rPr lang="en">
                <a:solidFill>
                  <a:schemeClr val="dk1"/>
                </a:solidFill>
              </a:rPr>
              <a:t>And HOW they are using ML.</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marR="381000" rtl="0" algn="l">
              <a:lnSpc>
                <a:spcPct val="115000"/>
              </a:lnSpc>
              <a:spcBef>
                <a:spcPts val="0"/>
              </a:spcBef>
              <a:spcAft>
                <a:spcPts val="0"/>
              </a:spcAft>
              <a:buClr>
                <a:schemeClr val="dk1"/>
              </a:buClr>
              <a:buSzPts val="1100"/>
              <a:buFont typeface="Arial"/>
              <a:buNone/>
            </a:pPr>
            <a:r>
              <a:rPr lang="en">
                <a:solidFill>
                  <a:schemeClr val="dk1"/>
                </a:solidFill>
              </a:rPr>
              <a:t>“You trust these systems because being </a:t>
            </a:r>
            <a:r>
              <a:rPr i="1" lang="en">
                <a:solidFill>
                  <a:schemeClr val="dk1"/>
                </a:solidFill>
              </a:rPr>
              <a:t>mostly right</a:t>
            </a:r>
            <a:r>
              <a:rPr lang="en">
                <a:solidFill>
                  <a:schemeClr val="dk1"/>
                </a:solidFill>
              </a:rPr>
              <a:t> is good enough.”</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381000" marR="381000" rtl="0" algn="l">
              <a:lnSpc>
                <a:spcPct val="115000"/>
              </a:lnSpc>
              <a:spcBef>
                <a:spcPts val="0"/>
              </a:spcBef>
              <a:spcAft>
                <a:spcPts val="0"/>
              </a:spcAft>
              <a:buNone/>
            </a:pPr>
            <a:r>
              <a:t/>
            </a:r>
            <a:endParaRPr>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bd07b6d581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3bd07b6d581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lang="en">
                <a:solidFill>
                  <a:schemeClr val="dk1"/>
                </a:solidFill>
              </a:rPr>
              <a:t>Tie back to our definition of intelligence in Session 1</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Does ML reinforce our </a:t>
            </a:r>
            <a:r>
              <a:rPr lang="en">
                <a:solidFill>
                  <a:schemeClr val="dk1"/>
                </a:solidFill>
              </a:rPr>
              <a:t>understanding</a:t>
            </a:r>
            <a:r>
              <a:rPr lang="en">
                <a:solidFill>
                  <a:schemeClr val="dk1"/>
                </a:solidFill>
              </a:rPr>
              <a:t> in the Intelligence Table</a:t>
            </a:r>
            <a:endParaRPr>
              <a:solidFill>
                <a:schemeClr val="dk1"/>
              </a:solidFill>
            </a:endParaRPr>
          </a:p>
          <a:p>
            <a:pPr indent="0" lvl="0" marL="0" marR="381000" rtl="0" algn="l">
              <a:lnSpc>
                <a:spcPct val="115000"/>
              </a:lnSpc>
              <a:spcBef>
                <a:spcPts val="0"/>
              </a:spcBef>
              <a:spcAft>
                <a:spcPts val="0"/>
              </a:spcAft>
              <a:buClr>
                <a:schemeClr val="dk1"/>
              </a:buClr>
              <a:buSzPts val="1100"/>
              <a:buFont typeface="Arial"/>
              <a:buNone/>
            </a:pPr>
            <a:r>
              <a:rPr i="1" lang="en">
                <a:solidFill>
                  <a:schemeClr val="dk1"/>
                </a:solidFill>
              </a:rPr>
              <a:t>“Machine learning doesn’t understand meaning. It understands likelihood.”</a:t>
            </a:r>
            <a:endParaRPr i="1">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http://www.youtube.com/watch?v=bfmFfD2RIcg" TargetMode="Externa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5" name="Google Shape;55;p13"/>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56" name="Google Shape;56;p13"/>
          <p:cNvSpPr txBox="1"/>
          <p:nvPr/>
        </p:nvSpPr>
        <p:spPr>
          <a:xfrm>
            <a:off x="2369700" y="1480200"/>
            <a:ext cx="6774300" cy="3318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Learning from Data</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Patterns not Rules</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Performance improves with “experience”</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None/>
            </a:pPr>
            <a:r>
              <a:rPr b="1" lang="en" sz="1800">
                <a:solidFill>
                  <a:schemeClr val="dk1"/>
                </a:solidFill>
              </a:rPr>
              <a:t>Discussion Prompt:</a:t>
            </a:r>
            <a:br>
              <a:rPr b="1" lang="en" sz="1800">
                <a:solidFill>
                  <a:schemeClr val="dk1"/>
                </a:solidFill>
              </a:rPr>
            </a:br>
            <a:r>
              <a:rPr lang="en" sz="1800">
                <a:solidFill>
                  <a:schemeClr val="dk1"/>
                </a:solidFill>
              </a:rPr>
              <a:t> “How is learning different from following instructions”</a:t>
            </a:r>
            <a:endParaRPr sz="1800">
              <a:solidFill>
                <a:schemeClr val="dk1"/>
              </a:solidFill>
            </a:endParaRPr>
          </a:p>
        </p:txBody>
      </p:sp>
      <p:pic>
        <p:nvPicPr>
          <p:cNvPr id="57" name="Google Shape;57;p13"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58" name="Google Shape;58;p13"/>
          <p:cNvSpPr txBox="1"/>
          <p:nvPr/>
        </p:nvSpPr>
        <p:spPr>
          <a:xfrm>
            <a:off x="2253719" y="0"/>
            <a:ext cx="6909000" cy="867300"/>
          </a:xfrm>
          <a:prstGeom prst="rect">
            <a:avLst/>
          </a:prstGeom>
          <a:solidFill>
            <a:schemeClr val="lt2"/>
          </a:solidFill>
          <a:ln>
            <a:noFill/>
          </a:ln>
        </p:spPr>
        <p:txBody>
          <a:bodyPr anchorCtr="0" anchor="b" bIns="91425" lIns="91425" spcFirstLastPara="1" rIns="91425" wrap="square" tIns="91425">
            <a:noAutofit/>
          </a:bodyPr>
          <a:lstStyle/>
          <a:p>
            <a:pPr indent="0" lvl="0" marL="0" rtl="0" algn="ctr">
              <a:spcBef>
                <a:spcPts val="0"/>
              </a:spcBef>
              <a:spcAft>
                <a:spcPts val="0"/>
              </a:spcAft>
              <a:buNone/>
            </a:pPr>
            <a:r>
              <a:rPr lang="en" sz="2400">
                <a:latin typeface="Roboto"/>
                <a:ea typeface="Roboto"/>
                <a:cs typeface="Roboto"/>
                <a:sym typeface="Roboto"/>
              </a:rPr>
              <a:t>Neural Networks &amp; Machine Learning</a:t>
            </a:r>
            <a:r>
              <a:rPr lang="en" sz="2400">
                <a:latin typeface="Roboto"/>
                <a:ea typeface="Roboto"/>
                <a:cs typeface="Roboto"/>
                <a:sym typeface="Roboto"/>
              </a:rPr>
              <a:t> </a:t>
            </a:r>
            <a:endParaRPr sz="2400">
              <a:latin typeface="Roboto"/>
              <a:ea typeface="Roboto"/>
              <a:cs typeface="Roboto"/>
              <a:sym typeface="Roboto"/>
            </a:endParaRPr>
          </a:p>
          <a:p>
            <a:pPr indent="0" lvl="0" marL="0" rtl="0" algn="ctr">
              <a:spcBef>
                <a:spcPts val="0"/>
              </a:spcBef>
              <a:spcAft>
                <a:spcPts val="0"/>
              </a:spcAft>
              <a:buNone/>
            </a:pPr>
            <a:r>
              <a:rPr lang="en" sz="2400">
                <a:latin typeface="Roboto"/>
                <a:ea typeface="Roboto"/>
                <a:cs typeface="Roboto"/>
                <a:sym typeface="Roboto"/>
              </a:rPr>
              <a:t>Learning without Awareness</a:t>
            </a:r>
            <a:endParaRPr sz="2400">
              <a:solidFill>
                <a:srgbClr val="000000"/>
              </a:solidFill>
              <a:latin typeface="Roboto"/>
              <a:ea typeface="Roboto"/>
              <a:cs typeface="Roboto"/>
              <a:sym typeface="Roboto"/>
            </a:endParaRPr>
          </a:p>
        </p:txBody>
      </p:sp>
      <p:sp>
        <p:nvSpPr>
          <p:cNvPr id="59" name="Google Shape;59;p13"/>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rgbClr val="595959"/>
                </a:solidFill>
                <a:latin typeface="Roboto"/>
                <a:ea typeface="Roboto"/>
                <a:cs typeface="Roboto"/>
                <a:sym typeface="Roboto"/>
              </a:rPr>
              <a:t>What Is Machine Learning?</a:t>
            </a:r>
            <a:endParaRPr sz="2400">
              <a:solidFill>
                <a:srgbClr val="595959"/>
              </a:solidFill>
              <a:latin typeface="Roboto"/>
              <a:ea typeface="Roboto"/>
              <a:cs typeface="Roboto"/>
              <a:sym typeface="Robo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pic>
        <p:nvPicPr>
          <p:cNvPr descr="&quot;️🔥 Professional Certificate in AI and Machine Learning by Simplilearn in collaboration with Purdue University - https://www.simplilearn.com/pgp-ai-machine-learning-certification-training-course?utm_campaign=bfmFfD2RIcg&amp;utm_medium=DescriptionFFF&amp;utm_source=Youtube&#10;️🔥IITK - Professional Certificate Course in Generative AI and Machine Learning - https://www.simplilearn.com/iitk-professional-certificate-course-ai-machine-learning?utm_campaign=bfmFfD2RIcg&amp;utm_medium=DescriptionFFF&amp;utm_source=Youtube&#10;️🔥Microsoft AI Engineer Program - https://www.simplilearn.com/ai-engineer-course?utm_campaign=bfmFfD2RIcg&amp;utm_medium=DescriptionFFF&amp;utm_source=Youtube&#10;️️🔥 Applied Generative AI Specialization by Simplilearn, delivered by Simplilearn in collaboration with Purdue University - https://www.simplilearn.com/applied-ai-course?utm_campaign=bfmFfD2RIcg&amp;utm_medium=DescriptionFFF&amp;utm_source=Youtube&quot;&#10;&#10;This video on What is a Neural Networkdelivers an entertaining and exciting introduction to the concepts of Neural Network. We will learn the different layers present in a Neural Network and understand how these layers process data. We will get an idea of the different parameters used in a Neural Network such as weights, bias, and activation functions. We will also understand how to train a Neural Network using forward propagation and then adjust to the errors in the network using the backpropagation method. This video also covers a few popular Neural Network applications. Now, let us jump straight into learning what is a Neural Network.&#10;&#10;0:00 What is a Neural Network?&#10;0:33 How Neural Networks work?&#10;03:43 Neural Network examples&#10;04:21 Quiz&#10;04:52 Neural Network applications&#10;&#10;Don't forget to take the quiz at 04:21&#10;&#10;Watch more videos on Deep Learning: https://www.youtube.com/watch?v=FbxTVRfQFuI&amp;list=PLEiEAq2VkUUIYQ-mMRAGilfOKyWKpHSip&#10;&#10;#NeuralNetwork #WhatIsANeuralNetwork #WhatAreNeuralNetworks #DeepLearningAndNeuralNetworks #DeepLearning #ArtificalNeuralNetwork #NeuralNetworkExplained #WhatIsDeepLearning #DeepLearningTutorial #DeepLearningCourse #DeepLearningExplained #Simplilearn&#10;➡️ About Artificial Intelligence Engineer&#10;&#10;This Artificial Intelligence Engineer course Created in partnership with IBM, this course introduces students to blended learning and prepares them to be AI and Data Science specialists. In Armonk, New York, IBM is a significant cognitive service and integrated cloud solution firm that provides many technology and consulting solutions.&#10;IBM is a leader in AI and Machine Learning technology verticals for 2021. This AI masters course will prepare students for Artificial Intelligence and Data Analytics careers.&#10;&#10;✅ Key Features&#10;- Add the IBM Advantage to your Learning&#10;- 25 Industry-relevant Projects and Integrated labs&#10;- Immersive Learning Experience&#10;- Simplilearn's JobAssist helps you get noticed by top hiring companies&#10;&#10;✅ Tools Covered&#10;- ChatGPT&#10;- Flask&#10;- Matplotlib&#10;- django&#10;- Python&#10;- Numpy&#10;- Pandas&#10;- SciPy&#10;- Keras&#10;- OpenCV&#10;- And Many More…&#10;&#10;👉 Learn More At:&#10;&#10;🔥🔥" id="64" name="Google Shape;64;p14" title="Neural Network In 5 Minutes | What Is A Neural Network? | How Neural Networks Work | Simplilearn">
            <a:hlinkClick r:id="rId3"/>
          </p:cNvPr>
          <p:cNvPicPr preferRelativeResize="0"/>
          <p:nvPr/>
        </p:nvPicPr>
        <p:blipFill>
          <a:blip r:embed="rId4">
            <a:alphaModFix/>
          </a:blip>
          <a:stretch>
            <a:fillRect/>
          </a:stretch>
        </p:blipFill>
        <p:spPr>
          <a:xfrm>
            <a:off x="0" y="0"/>
            <a:ext cx="9144000"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
                                        </p:tgtEl>
                                        <p:attrNameLst>
                                          <p:attrName>style.visibility</p:attrName>
                                        </p:attrNameLst>
                                      </p:cBhvr>
                                      <p:to>
                                        <p:strVal val="visible"/>
                                      </p:to>
                                    </p:set>
                                    <p:animEffect filter="fade" transition="in">
                                      <p:cBhvr>
                                        <p:cTn dur="1000"/>
                                        <p:tgtEl>
                                          <p:spTgt spid="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5"/>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0" name="Google Shape;70;p15"/>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71" name="Google Shape;71;p15"/>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Inspired by biological neurons</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Layers of simple units</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Strength of connections matters</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None/>
            </a:pPr>
            <a:r>
              <a:rPr b="1" lang="en" sz="1800">
                <a:solidFill>
                  <a:schemeClr val="dk1"/>
                </a:solidFill>
              </a:rPr>
              <a:t>Discussion Prompt:</a:t>
            </a:r>
            <a:br>
              <a:rPr b="1" lang="en" sz="1800">
                <a:solidFill>
                  <a:schemeClr val="dk1"/>
                </a:solidFill>
              </a:rPr>
            </a:br>
            <a:r>
              <a:rPr lang="en" sz="1800">
                <a:solidFill>
                  <a:schemeClr val="dk1"/>
                </a:solidFill>
              </a:rPr>
              <a:t> “Why copy the brain all?”</a:t>
            </a:r>
            <a:endParaRPr b="1" sz="1800">
              <a:solidFill>
                <a:schemeClr val="dk1"/>
              </a:solidFill>
            </a:endParaRPr>
          </a:p>
        </p:txBody>
      </p:sp>
      <p:pic>
        <p:nvPicPr>
          <p:cNvPr id="72" name="Google Shape;72;p15"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73" name="Google Shape;73;p15"/>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Neural Networks &amp; Machine Learning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Learning without Awareness</a:t>
            </a:r>
            <a:endParaRPr sz="2400">
              <a:solidFill>
                <a:schemeClr val="dk1"/>
              </a:solidFill>
              <a:latin typeface="Roboto"/>
              <a:ea typeface="Roboto"/>
              <a:cs typeface="Roboto"/>
              <a:sym typeface="Roboto"/>
            </a:endParaRPr>
          </a:p>
        </p:txBody>
      </p:sp>
      <p:sp>
        <p:nvSpPr>
          <p:cNvPr id="74" name="Google Shape;74;p15"/>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rgbClr val="595959"/>
                </a:solidFill>
                <a:latin typeface="Roboto"/>
                <a:ea typeface="Roboto"/>
                <a:cs typeface="Roboto"/>
                <a:sym typeface="Roboto"/>
              </a:rPr>
              <a:t>Neural Networks: The Core Idea</a:t>
            </a:r>
            <a:endParaRPr sz="2400">
              <a:solidFill>
                <a:srgbClr val="595959"/>
              </a:solidFill>
              <a:latin typeface="Roboto"/>
              <a:ea typeface="Roboto"/>
              <a:cs typeface="Roboto"/>
              <a:sym typeface="Robo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16"/>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0" name="Google Shape;80;p16"/>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81" name="Google Shape;81;p16"/>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Numbers go in</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Math happens</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Predictions come out</a:t>
            </a:r>
            <a:br>
              <a:rPr i="1" lang="en" sz="1800">
                <a:solidFill>
                  <a:schemeClr val="dk1"/>
                </a:solidFill>
              </a:rPr>
            </a:br>
            <a:endParaRPr i="1"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a:t>
            </a:r>
            <a:r>
              <a:rPr lang="en" sz="1800">
                <a:solidFill>
                  <a:schemeClr val="dk1"/>
                </a:solidFill>
              </a:rPr>
              <a:t>Where does meaning come from, the data or the math?</a:t>
            </a:r>
            <a:r>
              <a:rPr lang="en" sz="1800">
                <a:solidFill>
                  <a:schemeClr val="dk1"/>
                </a:solidFill>
              </a:rPr>
              <a:t>”</a:t>
            </a:r>
            <a:endParaRPr b="1" sz="1800">
              <a:solidFill>
                <a:schemeClr val="dk1"/>
              </a:solidFill>
            </a:endParaRPr>
          </a:p>
        </p:txBody>
      </p:sp>
      <p:pic>
        <p:nvPicPr>
          <p:cNvPr id="82" name="Google Shape;82;p16"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83" name="Google Shape;83;p16"/>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Neural Networks &amp; Machine Learning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Learning without Awareness</a:t>
            </a:r>
            <a:endParaRPr sz="2400">
              <a:solidFill>
                <a:schemeClr val="dk1"/>
              </a:solidFill>
              <a:latin typeface="Roboto"/>
              <a:ea typeface="Roboto"/>
              <a:cs typeface="Roboto"/>
              <a:sym typeface="Roboto"/>
            </a:endParaRPr>
          </a:p>
        </p:txBody>
      </p:sp>
      <p:sp>
        <p:nvSpPr>
          <p:cNvPr id="84" name="Google Shape;84;p16"/>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From Inputs to Outputs</a:t>
            </a:r>
            <a:endParaRPr sz="2400">
              <a:solidFill>
                <a:srgbClr val="595959"/>
              </a:solidFill>
              <a:latin typeface="Roboto"/>
              <a:ea typeface="Roboto"/>
              <a:cs typeface="Roboto"/>
              <a:sym typeface="Robo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7"/>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90" name="Google Shape;90;p17"/>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91" name="Google Shape;91;p17"/>
          <p:cNvSpPr txBox="1"/>
          <p:nvPr/>
        </p:nvSpPr>
        <p:spPr>
          <a:xfrm>
            <a:off x="2369700" y="1469199"/>
            <a:ext cx="6774300" cy="34575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0"/>
              </a:spcBef>
              <a:spcAft>
                <a:spcPts val="0"/>
              </a:spcAft>
              <a:buNone/>
            </a:pPr>
            <a:r>
              <a:t/>
            </a:r>
            <a:endParaRPr sz="1800">
              <a:solidFill>
                <a:schemeClr val="dk1"/>
              </a:solidFill>
            </a:endParaRPr>
          </a:p>
          <a:p>
            <a:pPr indent="-342900" lvl="0" marL="457200" rtl="0" algn="l">
              <a:lnSpc>
                <a:spcPct val="115000"/>
              </a:lnSpc>
              <a:spcBef>
                <a:spcPts val="1000"/>
              </a:spcBef>
              <a:spcAft>
                <a:spcPts val="0"/>
              </a:spcAft>
              <a:buClr>
                <a:schemeClr val="dk1"/>
              </a:buClr>
              <a:buSzPts val="1800"/>
              <a:buChar char="●"/>
            </a:pPr>
            <a:r>
              <a:rPr lang="en" sz="1800">
                <a:solidFill>
                  <a:schemeClr val="dk1"/>
                </a:solidFill>
              </a:rPr>
              <a:t>Guess → check → adjust</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Loss function</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Backpropagation</a:t>
            </a:r>
            <a:br>
              <a:rPr lang="en" sz="1800">
                <a:solidFill>
                  <a:schemeClr val="dk1"/>
                </a:solidFill>
              </a:rPr>
            </a:br>
            <a:endParaRPr sz="1800">
              <a:solidFill>
                <a:schemeClr val="dk1"/>
              </a:solidFill>
            </a:endParaRPr>
          </a:p>
          <a:p>
            <a:pPr indent="0" lvl="0" marL="457200" rtl="0" algn="l">
              <a:lnSpc>
                <a:spcPct val="115000"/>
              </a:lnSpc>
              <a:spcBef>
                <a:spcPts val="0"/>
              </a:spcBef>
              <a:spcAft>
                <a:spcPts val="0"/>
              </a:spcAft>
              <a:buNone/>
            </a:pPr>
            <a:r>
              <a:t/>
            </a:r>
            <a:endParaRPr sz="1800">
              <a:solidFill>
                <a:schemeClr val="dk1"/>
              </a:solidFill>
            </a:endParaRPr>
          </a:p>
          <a:p>
            <a:pPr indent="0" lvl="0" marL="0" rtl="0" algn="l">
              <a:lnSpc>
                <a:spcPct val="115000"/>
              </a:lnSpc>
              <a:spcBef>
                <a:spcPts val="0"/>
              </a:spcBef>
              <a:spcAft>
                <a:spcPts val="0"/>
              </a:spcAft>
              <a:buClr>
                <a:schemeClr val="dk1"/>
              </a:buClr>
              <a:buSzPts val="1100"/>
              <a:buFont typeface="Arial"/>
              <a:buNone/>
            </a:pPr>
            <a:r>
              <a:rPr b="1" lang="en" sz="1800">
                <a:solidFill>
                  <a:schemeClr val="dk1"/>
                </a:solidFill>
              </a:rPr>
              <a:t>Discussion Prompt</a:t>
            </a:r>
            <a:endParaRPr b="1" sz="1800">
              <a:solidFill>
                <a:schemeClr val="dk1"/>
              </a:solidFill>
            </a:endParaRPr>
          </a:p>
          <a:p>
            <a:pPr indent="0" lvl="0" marL="381000" marR="381000" rtl="0" algn="l">
              <a:lnSpc>
                <a:spcPct val="115000"/>
              </a:lnSpc>
              <a:spcBef>
                <a:spcPts val="0"/>
              </a:spcBef>
              <a:spcAft>
                <a:spcPts val="0"/>
              </a:spcAft>
              <a:buClr>
                <a:schemeClr val="dk1"/>
              </a:buClr>
              <a:buSzPts val="1100"/>
              <a:buFont typeface="Arial"/>
              <a:buNone/>
            </a:pPr>
            <a:r>
              <a:rPr lang="en" sz="1800">
                <a:solidFill>
                  <a:schemeClr val="dk1"/>
                </a:solidFill>
              </a:rPr>
              <a:t>“Is this closer to studying or trial-and-error?”</a:t>
            </a:r>
            <a:endParaRPr sz="1800">
              <a:solidFill>
                <a:schemeClr val="dk1"/>
              </a:solidFill>
            </a:endParaRPr>
          </a:p>
        </p:txBody>
      </p:sp>
      <p:pic>
        <p:nvPicPr>
          <p:cNvPr id="92" name="Google Shape;92;p17"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93" name="Google Shape;93;p17"/>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Neural Networks &amp; Machine Learning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Learning without Awareness</a:t>
            </a:r>
            <a:endParaRPr sz="2400">
              <a:solidFill>
                <a:schemeClr val="dk1"/>
              </a:solidFill>
              <a:latin typeface="Roboto"/>
              <a:ea typeface="Roboto"/>
              <a:cs typeface="Roboto"/>
              <a:sym typeface="Roboto"/>
            </a:endParaRPr>
          </a:p>
        </p:txBody>
      </p:sp>
      <p:sp>
        <p:nvSpPr>
          <p:cNvPr id="94" name="Google Shape;94;p17"/>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Learning by Adjustment</a:t>
            </a:r>
            <a:endParaRPr sz="2400">
              <a:solidFill>
                <a:srgbClr val="595959"/>
              </a:solidFill>
              <a:latin typeface="Roboto"/>
              <a:ea typeface="Roboto"/>
              <a:cs typeface="Roboto"/>
              <a:sym typeface="Robo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8"/>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0" name="Google Shape;100;p18"/>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01" name="Google Shape;101;p18"/>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Supervised</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Unsupervised</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Reinforcement</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a:t>
            </a:r>
            <a:r>
              <a:rPr lang="en" sz="1800">
                <a:solidFill>
                  <a:schemeClr val="dk1"/>
                </a:solidFill>
              </a:rPr>
              <a:t>“Which sounds most like how humans learn?”</a:t>
            </a:r>
            <a:endParaRPr sz="1800">
              <a:solidFill>
                <a:schemeClr val="dk1"/>
              </a:solidFill>
            </a:endParaRPr>
          </a:p>
        </p:txBody>
      </p:sp>
      <p:pic>
        <p:nvPicPr>
          <p:cNvPr id="102" name="Google Shape;102;p18"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03" name="Google Shape;103;p18"/>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Neural Networks &amp; Machine Learning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Learning without Awareness</a:t>
            </a:r>
            <a:endParaRPr sz="2400">
              <a:solidFill>
                <a:schemeClr val="dk1"/>
              </a:solidFill>
              <a:latin typeface="Roboto"/>
              <a:ea typeface="Roboto"/>
              <a:cs typeface="Roboto"/>
              <a:sym typeface="Roboto"/>
            </a:endParaRPr>
          </a:p>
        </p:txBody>
      </p:sp>
      <p:sp>
        <p:nvSpPr>
          <p:cNvPr id="104" name="Google Shape;104;p18"/>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Types of Machine Learning</a:t>
            </a:r>
            <a:endParaRPr sz="2400">
              <a:solidFill>
                <a:srgbClr val="595959"/>
              </a:solidFill>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9"/>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10" name="Google Shape;110;p19"/>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11" name="Google Shape;111;p19"/>
          <p:cNvSpPr txBox="1"/>
          <p:nvPr/>
        </p:nvSpPr>
        <p:spPr>
          <a:xfrm>
            <a:off x="2369700" y="1469199"/>
            <a:ext cx="6774300" cy="34725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Adaptable</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Scales well</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Handles messy data</a:t>
            </a:r>
            <a:endParaRPr sz="1800">
              <a:solidFill>
                <a:schemeClr val="dk1"/>
              </a:solidFill>
            </a:endParaRPr>
          </a:p>
          <a:p>
            <a:pPr indent="0" lvl="0" marL="457200" rtl="0" algn="l">
              <a:lnSpc>
                <a:spcPct val="115000"/>
              </a:lnSpc>
              <a:spcBef>
                <a:spcPts val="1200"/>
              </a:spcBef>
              <a:spcAft>
                <a:spcPts val="0"/>
              </a:spcAft>
              <a:buNone/>
            </a:pPr>
            <a:r>
              <a:t/>
            </a:r>
            <a:endParaRPr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a:t>
            </a:r>
            <a:r>
              <a:rPr lang="en" sz="1800">
                <a:solidFill>
                  <a:schemeClr val="dk1"/>
                </a:solidFill>
              </a:rPr>
              <a:t>“Where would rules completely fail?”</a:t>
            </a:r>
            <a:endParaRPr b="1" sz="1800">
              <a:solidFill>
                <a:schemeClr val="dk1"/>
              </a:solidFill>
            </a:endParaRPr>
          </a:p>
        </p:txBody>
      </p:sp>
      <p:pic>
        <p:nvPicPr>
          <p:cNvPr id="112" name="Google Shape;112;p19"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13" name="Google Shape;113;p19"/>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Neural Networks &amp; Machine Learning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Learning without Awareness</a:t>
            </a:r>
            <a:endParaRPr sz="2400">
              <a:solidFill>
                <a:schemeClr val="dk1"/>
              </a:solidFill>
              <a:latin typeface="Roboto"/>
              <a:ea typeface="Roboto"/>
              <a:cs typeface="Roboto"/>
              <a:sym typeface="Roboto"/>
            </a:endParaRPr>
          </a:p>
        </p:txBody>
      </p:sp>
      <p:sp>
        <p:nvSpPr>
          <p:cNvPr id="114" name="Google Shape;114;p19"/>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Strengths</a:t>
            </a:r>
            <a:endParaRPr sz="2400">
              <a:solidFill>
                <a:srgbClr val="595959"/>
              </a:solidFill>
              <a:latin typeface="Roboto"/>
              <a:ea typeface="Roboto"/>
              <a:cs typeface="Roboto"/>
              <a:sym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0"/>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20" name="Google Shape;120;p20"/>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21" name="Google Shape;121;p20"/>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Opaque (“black box”)</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Data-dependent</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Confidently wrong</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a:t>
            </a:r>
            <a:r>
              <a:rPr lang="en" sz="1800">
                <a:solidFill>
                  <a:schemeClr val="dk1"/>
                </a:solidFill>
              </a:rPr>
              <a:t>“Should we trust a system that can’t explain itself?”</a:t>
            </a:r>
            <a:endParaRPr b="1" sz="1800">
              <a:solidFill>
                <a:schemeClr val="dk1"/>
              </a:solidFill>
            </a:endParaRPr>
          </a:p>
        </p:txBody>
      </p:sp>
      <p:pic>
        <p:nvPicPr>
          <p:cNvPr id="122" name="Google Shape;122;p20"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23" name="Google Shape;123;p20"/>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Neural Networks &amp; Machine Learning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Learning without Awareness</a:t>
            </a:r>
            <a:endParaRPr sz="2400">
              <a:solidFill>
                <a:schemeClr val="dk1"/>
              </a:solidFill>
              <a:latin typeface="Roboto"/>
              <a:ea typeface="Roboto"/>
              <a:cs typeface="Roboto"/>
              <a:sym typeface="Roboto"/>
            </a:endParaRPr>
          </a:p>
        </p:txBody>
      </p:sp>
      <p:sp>
        <p:nvSpPr>
          <p:cNvPr id="124" name="Google Shape;124;p20"/>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Weaknesses</a:t>
            </a:r>
            <a:endParaRPr sz="2400">
              <a:solidFill>
                <a:srgbClr val="595959"/>
              </a:solidFill>
              <a:latin typeface="Roboto"/>
              <a:ea typeface="Roboto"/>
              <a:cs typeface="Roboto"/>
              <a:sym typeface="Robot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1"/>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30" name="Google Shape;130;p21"/>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31" name="Google Shape;131;p21"/>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Rules vs data</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Deterministic vs probabilistic</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Transparent vs opaque</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a:t>
            </a:r>
            <a:r>
              <a:rPr lang="en" sz="1800">
                <a:solidFill>
                  <a:schemeClr val="dk1"/>
                </a:solidFill>
              </a:rPr>
              <a:t>“Which is more dangerous: rigid rules or flexible guesses?”</a:t>
            </a:r>
            <a:endParaRPr b="1" sz="1800">
              <a:solidFill>
                <a:schemeClr val="dk1"/>
              </a:solidFill>
            </a:endParaRPr>
          </a:p>
        </p:txBody>
      </p:sp>
      <p:pic>
        <p:nvPicPr>
          <p:cNvPr id="132" name="Google Shape;132;p21"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33" name="Google Shape;133;p21"/>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Neural Networks &amp; Machine Learning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Learning without Awareness</a:t>
            </a:r>
            <a:endParaRPr sz="2400">
              <a:solidFill>
                <a:schemeClr val="dk1"/>
              </a:solidFill>
              <a:latin typeface="Roboto"/>
              <a:ea typeface="Roboto"/>
              <a:cs typeface="Roboto"/>
              <a:sym typeface="Roboto"/>
            </a:endParaRPr>
          </a:p>
        </p:txBody>
      </p:sp>
      <p:sp>
        <p:nvSpPr>
          <p:cNvPr id="134" name="Google Shape;134;p21"/>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Expert Systems vs </a:t>
            </a:r>
            <a:r>
              <a:rPr lang="en" sz="2400">
                <a:solidFill>
                  <a:schemeClr val="dk2"/>
                </a:solidFill>
                <a:latin typeface="Roboto"/>
                <a:ea typeface="Roboto"/>
                <a:cs typeface="Roboto"/>
                <a:sym typeface="Roboto"/>
              </a:rPr>
              <a:t>Neural Networks </a:t>
            </a:r>
            <a:endParaRPr sz="2400">
              <a:solidFill>
                <a:srgbClr val="595959"/>
              </a:solidFill>
              <a:latin typeface="Roboto"/>
              <a:ea typeface="Roboto"/>
              <a:cs typeface="Roboto"/>
              <a:sym typeface="Robot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22"/>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40" name="Google Shape;140;p22"/>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41" name="Google Shape;141;p22"/>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Image recognition</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Speech-to-text</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Recommendation systems</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a:t>
            </a:r>
            <a:r>
              <a:rPr lang="en" sz="1800">
                <a:solidFill>
                  <a:schemeClr val="dk1"/>
                </a:solidFill>
              </a:rPr>
              <a:t>Where do you already trust ML every day?”</a:t>
            </a:r>
            <a:endParaRPr b="1" sz="1800">
              <a:solidFill>
                <a:schemeClr val="dk1"/>
              </a:solidFill>
            </a:endParaRPr>
          </a:p>
        </p:txBody>
      </p:sp>
      <p:pic>
        <p:nvPicPr>
          <p:cNvPr id="142" name="Google Shape;142;p22"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43" name="Google Shape;143;p22"/>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Neural Networks &amp; Machine Learning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Learning without Awareness</a:t>
            </a:r>
            <a:endParaRPr sz="2400">
              <a:solidFill>
                <a:schemeClr val="dk1"/>
              </a:solidFill>
              <a:latin typeface="Roboto"/>
              <a:ea typeface="Roboto"/>
              <a:cs typeface="Roboto"/>
              <a:sym typeface="Roboto"/>
            </a:endParaRPr>
          </a:p>
        </p:txBody>
      </p:sp>
      <p:sp>
        <p:nvSpPr>
          <p:cNvPr id="144" name="Google Shape;144;p22"/>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Real World Examples</a:t>
            </a:r>
            <a:endParaRPr sz="2400">
              <a:solidFill>
                <a:srgbClr val="595959"/>
              </a:solidFill>
              <a:latin typeface="Roboto"/>
              <a:ea typeface="Roboto"/>
              <a:cs typeface="Roboto"/>
              <a:sym typeface="Roboto"/>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3"/>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50" name="Google Shape;150;p23"/>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51" name="Google Shape;151;p23"/>
          <p:cNvSpPr txBox="1"/>
          <p:nvPr/>
        </p:nvSpPr>
        <p:spPr>
          <a:xfrm>
            <a:off x="2369700" y="1469199"/>
            <a:ext cx="6774300" cy="33186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Statistical</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Emergent</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Powerful but ungrounded</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Clr>
                <a:schemeClr val="dk1"/>
              </a:buClr>
              <a:buSzPts val="1100"/>
              <a:buFont typeface="Arial"/>
              <a:buNone/>
            </a:pPr>
            <a:r>
              <a:rPr b="1" lang="en" sz="1800">
                <a:solidFill>
                  <a:schemeClr val="dk1"/>
                </a:solidFill>
              </a:rPr>
              <a:t>Discussion Prompt:</a:t>
            </a:r>
            <a:br>
              <a:rPr b="1" lang="en" sz="1800">
                <a:solidFill>
                  <a:schemeClr val="dk1"/>
                </a:solidFill>
              </a:rPr>
            </a:br>
            <a:r>
              <a:rPr lang="en" sz="1800">
                <a:solidFill>
                  <a:schemeClr val="dk1"/>
                </a:solidFill>
              </a:rPr>
              <a:t> </a:t>
            </a:r>
            <a:r>
              <a:rPr lang="en" sz="1800">
                <a:solidFill>
                  <a:schemeClr val="dk1"/>
                </a:solidFill>
              </a:rPr>
              <a:t>“Is this understanding — or just very good guessing?”</a:t>
            </a:r>
            <a:endParaRPr b="1" sz="1800">
              <a:solidFill>
                <a:schemeClr val="dk1"/>
              </a:solidFill>
            </a:endParaRPr>
          </a:p>
        </p:txBody>
      </p:sp>
      <p:pic>
        <p:nvPicPr>
          <p:cNvPr id="152" name="Google Shape;152;p23"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53" name="Google Shape;153;p23"/>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Neural Networks &amp; Machine Learning </a:t>
            </a:r>
            <a:endParaRPr sz="2400">
              <a:solidFill>
                <a:schemeClr val="dk1"/>
              </a:solidFill>
              <a:latin typeface="Roboto"/>
              <a:ea typeface="Roboto"/>
              <a:cs typeface="Roboto"/>
              <a:sym typeface="Roboto"/>
            </a:endParaRPr>
          </a:p>
          <a:p>
            <a:pPr indent="0" lvl="0" marL="0" rtl="0" algn="ctr">
              <a:spcBef>
                <a:spcPts val="0"/>
              </a:spcBef>
              <a:spcAft>
                <a:spcPts val="0"/>
              </a:spcAft>
              <a:buClr>
                <a:schemeClr val="dk1"/>
              </a:buClr>
              <a:buSzPts val="1100"/>
              <a:buFont typeface="Arial"/>
              <a:buNone/>
            </a:pPr>
            <a:r>
              <a:rPr lang="en" sz="2400">
                <a:solidFill>
                  <a:schemeClr val="dk1"/>
                </a:solidFill>
                <a:latin typeface="Roboto"/>
                <a:ea typeface="Roboto"/>
                <a:cs typeface="Roboto"/>
                <a:sym typeface="Roboto"/>
              </a:rPr>
              <a:t>Learning without Awareness</a:t>
            </a:r>
            <a:endParaRPr sz="2400">
              <a:solidFill>
                <a:schemeClr val="dk1"/>
              </a:solidFill>
              <a:latin typeface="Roboto"/>
              <a:ea typeface="Roboto"/>
              <a:cs typeface="Roboto"/>
              <a:sym typeface="Roboto"/>
            </a:endParaRPr>
          </a:p>
        </p:txBody>
      </p:sp>
      <p:sp>
        <p:nvSpPr>
          <p:cNvPr id="154" name="Google Shape;154;p23"/>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SzPts val="1100"/>
              <a:buNone/>
            </a:pPr>
            <a:r>
              <a:rPr lang="en" sz="2400">
                <a:solidFill>
                  <a:srgbClr val="595959"/>
                </a:solidFill>
                <a:latin typeface="Roboto"/>
                <a:ea typeface="Roboto"/>
                <a:cs typeface="Roboto"/>
                <a:sym typeface="Roboto"/>
              </a:rPr>
              <a:t>What Kind of Intelligence Is This?</a:t>
            </a:r>
            <a:endParaRPr sz="2400">
              <a:solidFill>
                <a:srgbClr val="595959"/>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