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Roboto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italic.fntdata"/><Relationship Id="rId14" Type="http://schemas.openxmlformats.org/officeDocument/2006/relationships/font" Target="fonts/Roboto-bold.fntdata"/><Relationship Id="rId16" Type="http://schemas.openxmlformats.org/officeDocument/2006/relationships/font" Target="fonts/Roboto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bd56f665d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bd56f665d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Start by clarifying: “LLMs are not thinking entities; they don’t have goals or beliefs.”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Emphasize the difference from humans: we have intentions and mental models of truth; LLMs do not.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Highlight the simple metaphor: “It’s like a very advanced autocomplete system.”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Explain the term awareness (The subjective experience of perceiving, knowing, or understanding something. In context: LLMs do not have awareness - they do not “know” or “experience” anything, even if their output seems intelligent.) : LLMs do not have subjective experience.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Introduce pattern completion (Predicting the next element in a sequence based on observed patterns. In context: LLMs generate text by completing token sequences that are statistically likely, not by reasoning or understanding): LLMs notice statistical correlations in text.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Avoid anthropomorphizing: they are not reasoning or learning concepts.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You can use analogy: “If you’ve seen the sentence fragment ‘The cat sat on the ___,’ you can guess ‘mat’ — that’s all LLMs do at scale.”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Connect to the next slide: how input text is broken into smaller pieces for this prediction.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 Prompt: “Is generating correct output the same as understanding anything?”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Encourage examples: spelling checkers, calculators, voice assistants.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Reinforce that correct-looking output ≠ comprehension.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bd56f665d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bd56f665d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Explain tokens (The smallest units of text that an LLM processes. Tokens can be full words, parts of words, punctuation, or even spaces. In context: The LLM’s predictions are made per token, not per word or sentence meaning): smallest units LLMs work with; can be full words, parts of words, or even punctuation.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Give examples: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“apple” → could be one token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“unbelievable” → might be split as “un”, “believ”, “able”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Emphasize that tokens are statistical units, not meaning units.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Reinforce: LLM doesn’t “understand” words the way humans do; it just predicts the most likely next token.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 Prompt: “How do tokens differ from words?”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Encourage thinking about splitting words, contractions, punctuation, etc.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bd56f665d9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bd56f665d9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Explain correlation </a:t>
            </a:r>
            <a:r>
              <a:rPr lang="en">
                <a:solidFill>
                  <a:schemeClr val="dk1"/>
                </a:solidFill>
              </a:rPr>
              <a:t>(A statistical relationship between two or more things, without implying causation or understanding. In context: LLMs rely on correlations between tokens, not actual comprehension of the content)</a:t>
            </a:r>
            <a:r>
              <a:rPr lang="en">
                <a:solidFill>
                  <a:schemeClr val="dk1"/>
                </a:solidFill>
              </a:rPr>
              <a:t> vs. comprehension (The ability to understand meaning or concepts. In context: LLMs do not truly comprehend; they mimic understanding through pattern prediction) : LLMs learn which token sequences are likely, not what they mean.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Example: model might generate “2+2=5” and sound confident - fluent but wrong.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Highlight connection to quiz: this is the conceptual heart of “fluency without understanding.”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 Prompt: “Can a convincing answer be wrong?”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Ask students for examples from AI chatbots or Wikipedia-style errors.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bd56f665d9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bd56f665d9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Explain that LLMs reflect patterns in their training data.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 inclusion/exclusion: if certain topics or perspectives are underrepresented, outputs will be skewed.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Reinforce that LLMs are not politically motivated — bias is a data effect, not intent.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 Prompt: “If a model trains on text mostly from one group, how might that shape outcomes?”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Examples: tone, style, dominant perspectives, missing knowledge.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c76f94975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c76f94975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bd56f665d9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bd56f665d9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Introduce emergent bias: even if a dataset seems neutral, patterns can amplify over time.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Explain recursive AI training: models learning from AI-generated content can amplify errors or style biases.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Use concrete example: if a chatbot starts producing a common misconception repeatedly, future models may reinforce it.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Discussion Prompt: “What happens if models learn from AI text instead of original human text?”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Lead students to understand error propagation and why novices may internalize mistakes.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bd56f665d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bd56f665d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Explain hallucinations: confident output that is factually wrong.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Emphasize it’s not deliberate — it’s an emergent property of token prediction and weighting.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Connect to previous slides: fluency arises from correlations, not understanding.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Example: model generating a fake quote or invented chemical formula.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Discussion Prompt: “Why does the model output plausible nonsense?”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Encourage linking back to tokens, training data, and statistical likelihood.</a:t>
            </a:r>
            <a:br>
              <a:rPr lang="en">
                <a:solidFill>
                  <a:schemeClr val="dk1"/>
                </a:solidFill>
              </a:rPr>
            </a:b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2369700" y="1480199"/>
            <a:ext cx="6774300" cy="363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Text in =&gt; Text out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No goals, no internal model of truth, and thus no awareness.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View as a highly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“Is generating correct output the same as </a:t>
            </a:r>
            <a:r>
              <a:rPr i="1" lang="en" sz="1800">
                <a:solidFill>
                  <a:schemeClr val="dk1"/>
                </a:solidFill>
              </a:rPr>
              <a:t>understanding</a:t>
            </a:r>
            <a:r>
              <a:rPr lang="en" sz="1800">
                <a:solidFill>
                  <a:schemeClr val="dk1"/>
                </a:solidFill>
              </a:rPr>
              <a:t> anything?”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56" name="Google Shape;56;p13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24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What Is an LLM?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2369700" y="1469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Text is chopped into pieces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Pieces have patterns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Next-token prediction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 “How do tokens differ from words?”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65" name="Google Shape;65;p14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Tokens </a:t>
            </a:r>
            <a:r>
              <a:rPr lang="en" sz="2400">
                <a:solidFill>
                  <a:srgbClr val="666666"/>
                </a:solidFill>
                <a:latin typeface="Roboto"/>
                <a:ea typeface="Roboto"/>
                <a:cs typeface="Roboto"/>
                <a:sym typeface="Roboto"/>
              </a:rPr>
              <a:t>Plainly</a:t>
            </a:r>
            <a:endParaRPr sz="24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5"/>
          <p:cNvSpPr txBox="1"/>
          <p:nvPr/>
        </p:nvSpPr>
        <p:spPr>
          <a:xfrm>
            <a:off x="2369700" y="1469199"/>
            <a:ext cx="6774300" cy="315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Patterns, not facts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Correlation, not comprehension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 “Can a convincing answer be wrong?”</a:t>
            </a:r>
            <a:endParaRPr b="1" sz="1800">
              <a:solidFill>
                <a:schemeClr val="dk1"/>
              </a:solidFill>
            </a:endParaRPr>
          </a:p>
        </p:txBody>
      </p:sp>
      <p:pic>
        <p:nvPicPr>
          <p:cNvPr id="74" name="Google Shape;74;p15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Weighting ≠ Meaning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6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6"/>
          <p:cNvSpPr txBox="1"/>
          <p:nvPr/>
        </p:nvSpPr>
        <p:spPr>
          <a:xfrm>
            <a:off x="2369700" y="1469199"/>
            <a:ext cx="6774300" cy="41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What gets included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What gets excluded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What’s dominant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“If a model trains on text mostly from one group, how might that shape outcomes?”</a:t>
            </a: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83" name="Google Shape;83;p16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6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Training Data Choices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7"/>
          <p:cNvSpPr txBox="1"/>
          <p:nvPr/>
        </p:nvSpPr>
        <p:spPr>
          <a:xfrm>
            <a:off x="2369700" y="1469199"/>
            <a:ext cx="6774300" cy="363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Human generated content all used up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Low yield new content (social media, etc.)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Why do social media want to keep you engaged?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“What happens when there is no human generated content left to use in models?”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92" name="Google Shape;92;p17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17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4" name="Google Shape;94;p17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Training Data Choices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8"/>
          <p:cNvSpPr txBox="1"/>
          <p:nvPr/>
        </p:nvSpPr>
        <p:spPr>
          <a:xfrm>
            <a:off x="2369700" y="1469199"/>
            <a:ext cx="6774300" cy="363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Bias as emergent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Models trained on their own output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Drift over time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“What happens if models learn from AI text instead of original human text?”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101" name="Google Shape;101;p18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8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3" name="Google Shape;103;p18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Bias &amp; Feedback Loops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9"/>
          <p:cNvSpPr txBox="1"/>
          <p:nvPr/>
        </p:nvSpPr>
        <p:spPr>
          <a:xfrm>
            <a:off x="2369700" y="1469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Not malicious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Design consequence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</a:pPr>
            <a:r>
              <a:rPr lang="en" sz="1800">
                <a:solidFill>
                  <a:schemeClr val="dk1"/>
                </a:solidFill>
              </a:rPr>
              <a:t>Confidence ≠ correctness</a:t>
            </a:r>
            <a:br>
              <a:rPr lang="en" sz="1800">
                <a:solidFill>
                  <a:schemeClr val="dk1"/>
                </a:solidFill>
              </a:rPr>
            </a:br>
            <a:endParaRPr sz="18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</a:rPr>
              <a:t>Discussion Prompt:</a:t>
            </a:r>
            <a:br>
              <a:rPr b="1" lang="en" sz="1800">
                <a:solidFill>
                  <a:schemeClr val="dk1"/>
                </a:solidFill>
              </a:rPr>
            </a:br>
            <a:r>
              <a:rPr lang="en" sz="1800">
                <a:solidFill>
                  <a:schemeClr val="dk1"/>
                </a:solidFill>
              </a:rPr>
              <a:t> “Why does the model output plausible nonsense?”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110" name="Google Shape;110;p19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9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LLMs: </a:t>
            </a:r>
            <a:endParaRPr sz="24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</a:rPr>
              <a:t>Fluency Without Understanding</a:t>
            </a:r>
            <a:endParaRPr sz="32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9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Hallucinations Revisited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