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Roboto"/>
      <p:regular r:id="rId14"/>
      <p:bold r:id="rId15"/>
      <p:italic r:id="rId16"/>
      <p:boldItalic r:id="rId1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font" Target="fonts/Roboto-bold.fntdata"/><Relationship Id="rId14" Type="http://schemas.openxmlformats.org/officeDocument/2006/relationships/font" Target="fonts/Roboto-regular.fntdata"/><Relationship Id="rId17" Type="http://schemas.openxmlformats.org/officeDocument/2006/relationships/font" Target="fonts/Roboto-boldItalic.fntdata"/><Relationship Id="rId16" Type="http://schemas.openxmlformats.org/officeDocument/2006/relationships/font" Target="fonts/Roboto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3bd56f665d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3bd56f665d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Open by explicitly rejecting two bad framings: “AI is magic” and “AI is dangerous by default”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Tool is the training data and the model, Context is the prompt.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Introduce the multiplier idea: A multiplier doesn’t create ability, it scales whatever is already there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Emphasize sign: 	Strong reasoning × AI → better outcomes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			Weak reasoning × AI → confidently wrong outcomes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Anchor analogy:</a:t>
            </a:r>
            <a:endParaRPr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Calculator + number sense</a:t>
            </a:r>
            <a:endParaRPr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Power tools + training</a:t>
            </a:r>
            <a:endParaRPr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GPS + situational awareness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Push students to name user traits, not tools.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bd56f665d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bd56f665d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Concrete scenarios: research planning, summarizing.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Stress that these are support roles, not authority roles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For each:</a:t>
            </a:r>
            <a:endParaRPr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Brainstorming → expanding option space</a:t>
            </a:r>
            <a:endParaRPr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Drafting → lowering activation energy</a:t>
            </a:r>
            <a:endParaRPr>
              <a:solidFill>
                <a:schemeClr val="dk1"/>
              </a:solidFill>
            </a:endParaRPr>
          </a:p>
          <a:p>
            <a:pPr indent="45720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Error checking → catching surface mistakes, not truth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Make the hidden assumption explicit: “You still need to know what ‘good’ looks like.”</a:t>
            </a:r>
            <a:br>
              <a:rPr lang="en">
                <a:solidFill>
                  <a:schemeClr val="dk1"/>
                </a:solidFill>
              </a:rPr>
            </a:b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Listen for and expand answers involving: Iteration, Comparison, Explanation requests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bd56f665d9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bd56f665d9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Why are Novices at most risk?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Emphasize that these are emergent effects, not intent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Over-trust: Smooth language triggers human heuristics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Skill atrophy: Especially in early learners, but not only:</a:t>
            </a:r>
            <a:endParaRPr>
              <a:solidFill>
                <a:schemeClr val="dk1"/>
              </a:solidFill>
            </a:endParaRPr>
          </a:p>
          <a:p>
            <a:pPr indent="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 2023 European study, often referenced alongside Danish research on AI in gastroenterology, suggests that continuous use of AI in colonoscopies may cause "deskilling," as evidenced by a significant 6% drop in Adenoma Detection Rate (ADR) (from 28.4% to 22.4%) when doctors operated without AI assistance after having done so for only 6 months</a:t>
            </a:r>
            <a:r>
              <a:rPr lang="en">
                <a:solidFill>
                  <a:srgbClr val="0A0A0A"/>
                </a:solidFill>
                <a:latin typeface="Roboto"/>
                <a:ea typeface="Roboto"/>
                <a:cs typeface="Roboto"/>
                <a:sym typeface="Roboto"/>
              </a:rPr>
              <a:t>. This indicates that over-reliance on artificial intelligence for polyp detection weakens human diagnostic skills when the technology is unavailable. </a:t>
            </a:r>
            <a:endParaRPr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False confidence:</a:t>
            </a:r>
            <a:r>
              <a:rPr lang="en">
                <a:solidFill>
                  <a:schemeClr val="dk1"/>
                </a:solidFill>
              </a:rPr>
              <a:t> The most dangerous failure mode - “The unknown unknowns”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Make the key claim: “The danger isn’t that the model is wrong - it’s that it sounds right!”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Discussion: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Let students argue. Don’t resolve it too fast.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3c66500b431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3c66500b431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Continuation of historic biases acts as a friction brake on </a:t>
            </a:r>
            <a:r>
              <a:rPr lang="en"/>
              <a:t>social</a:t>
            </a:r>
            <a:r>
              <a:rPr lang="en"/>
              <a:t> change. </a:t>
            </a:r>
            <a:r>
              <a:rPr lang="en"/>
              <a:t>These become self fulfilling prophecies - if you only show CEO job listings to men, only men apply, only men get the positions, subsequent model training is fed more biased data and the bias is perpetuated.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3bd56f665d9_0_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3bd56f665d9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This is about time horizons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Short-term: Faster homework, Cleaner prose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Long-term: Missing internal models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Key line to say out loud: “A crutch is helpful if you’re healing but harmful if you never learn to walk.”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Emphasize: This is context-dependent, not all bypassing is bad (e.g., calculators after arithmetic mastery vs before)</a:t>
            </a:r>
            <a:br>
              <a:rPr lang="en">
                <a:solidFill>
                  <a:schemeClr val="dk1"/>
                </a:solidFill>
              </a:rPr>
            </a:b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Push toward high-stakes domains.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3bd56f665d9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3bd56f665d9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Explicitly reject single-cause blame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Walk through examples: Medical advice, Legal drafting, Academic research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Highlight: Responsibility shifts with stakes, Novice vs expert users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Discussion: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Let discomfort sit. That is the point after all.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3bd56f665d9_0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3bd56f665d9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Introduce this as a practical heuristic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Say: “If you can’t tell whether it’s wrong, you shouldn’t trust it.”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Transition to the meme: AI will produce something polished. That polish is irrelevant to truth</a:t>
            </a:r>
            <a:br>
              <a:rPr lang="en">
                <a:solidFill>
                  <a:schemeClr val="dk1"/>
                </a:solidFill>
              </a:rPr>
            </a:br>
            <a:r>
              <a:rPr lang="en">
                <a:solidFill>
                  <a:schemeClr val="dk1"/>
                </a:solidFill>
              </a:rPr>
              <a:t>The Rubik’s cube image works as a Symbol of solvability yet complex enough for some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Why does 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dk1"/>
                </a:solidFill>
              </a:rPr>
              <a:t>Discussion: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>
                <a:solidFill>
                  <a:schemeClr val="dk1"/>
                </a:solidFill>
              </a:rPr>
              <a:t>Have students answer on the white board if time allows: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Independent source?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Ask it to show steps?</a:t>
            </a:r>
            <a:endParaRPr>
              <a:solidFill>
                <a:schemeClr val="dk1"/>
              </a:solidFill>
            </a:endParaRPr>
          </a:p>
          <a:p>
            <a:pPr indent="-29845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">
                <a:solidFill>
                  <a:schemeClr val="dk1"/>
                </a:solidFill>
              </a:rPr>
              <a:t>Ask it to argue against itself?</a:t>
            </a:r>
            <a:endParaRPr>
              <a:solidFill>
                <a:schemeClr val="dk1"/>
              </a:solidFill>
            </a:endParaRPr>
          </a:p>
          <a:p>
            <a:pPr indent="0" lvl="0" marL="0" marR="3810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c6b6799868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3c6b6799868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hyperlink" Target="http://www.youtube.com/watch?v=Xfbc06hDWZI" TargetMode="External"/><Relationship Id="rId4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/>
        </p:nvSpPr>
        <p:spPr>
          <a:xfrm>
            <a:off x="2369700" y="1480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Outcome = Tool x User x Context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Sign of each term matters.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View AI as a multiplier, not an authority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“When does a tool amplify strengths rather than weaknesses?”</a:t>
            </a:r>
            <a:endParaRPr b="1"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56" name="Google Shape;56;p13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13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Multiplier Effect 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When AI Helps and When It Hurts</a:t>
            </a:r>
            <a:endParaRPr sz="2400"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 Multiplier Effect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4"/>
          <p:cNvSpPr txBox="1"/>
          <p:nvPr/>
        </p:nvSpPr>
        <p:spPr>
          <a:xfrm>
            <a:off x="2369700" y="1469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Brainstorming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Drafting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Error checking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“How can an LLM support thinking rather than outsourcing it?”</a:t>
            </a:r>
            <a:endParaRPr b="1"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65" name="Google Shape;65;p14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Multiplier Effect 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When AI Helps and When It Hurts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67" name="Google Shape;67;p14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Positive Amplification</a:t>
            </a:r>
            <a:endParaRPr sz="2400">
              <a:solidFill>
                <a:srgbClr val="66666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3" name="Google Shape;73;p15"/>
          <p:cNvSpPr txBox="1"/>
          <p:nvPr/>
        </p:nvSpPr>
        <p:spPr>
          <a:xfrm>
            <a:off x="2369700" y="1469199"/>
            <a:ext cx="6774300" cy="34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Over-trust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Skill atrophy (“de-skilling)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False confidence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“What’s worse: a tool 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that lies loudly or one that lies smoothly?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”</a:t>
            </a:r>
            <a:endParaRPr b="1"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4" name="Google Shape;74;p15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5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Multiplier Effect 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When AI Helps and When It Hurts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76" name="Google Shape;76;p15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Negative Amplification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f you are familiar with the no-code automation space, you probably know it is filled with buzzwords whose meaning it is key to understand in order to be able to successfully automate your processes.&#10;&#10;Today, we will be talking about AI Bias ⚖️. You’ve probably heard this term being thrown around conversations - but what is it exactly? 🤔&#10;&#10;In this video we will go through:&#10;&#10;➡️ What AI Bias is&#10;&#10;➡️ How AI Bias can be encountered in real life&#10;&#10;➡️ How AI Bias works&#10;&#10;#AIBias #AI #machinelearning #nocode #automation #explained &#10;___________________________________________&#10;&#10;Levity is an AI software that allows you to create custom models to train for the classification of images, documents and text. &#10;&#10;Levity is completely no-code, meaning you don’t need to have any prior knowledge of machine learning or coding algorithms! &#10;&#10;Our tool is intended for non-technical process managers who are part of small- and mid-size organizations and banish repetitive and mind-numbing tasks from their workdays entirely. &#10;&#10;Give us a follow on socials! We're active almost everyday and love chatting to our community members!&#10;&#10;👨‍🏫 JOIN OUR WEEKLY DEMO: https://levity.ai/webinar&#10;👉 SIGN UP FOR LEVITY + tell us about your use case!: https://levity.ai/&#10;🐦 Twitter: https://twitter.com/levityai&#10;📘  Facebook: https://www.facebook.com/levityai&#10;💼 LinkedIn: https://www.linkedin.com/company/levityai&#10;⏩ YouTube: https://www.youtube.com/c/LevityAI" id="81" name="Google Shape;81;p16" title="What is AI Bias?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224025" y="0"/>
            <a:ext cx="9368025" cy="514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17"/>
          <p:cNvSpPr txBox="1"/>
          <p:nvPr/>
        </p:nvSpPr>
        <p:spPr>
          <a:xfrm>
            <a:off x="2369700" y="1469199"/>
            <a:ext cx="6774300" cy="3791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Short-term gains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Long-term loss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Bypass learning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“When is not knowing how to do 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something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harmful?”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88" name="Google Shape;88;p17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7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Multiplier Effect 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When AI Helps and When It Hurts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0" name="Google Shape;90;p17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The Crutch Problem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8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6" name="Google Shape;96;p18"/>
          <p:cNvSpPr txBox="1"/>
          <p:nvPr/>
        </p:nvSpPr>
        <p:spPr>
          <a:xfrm>
            <a:off x="2369700" y="1469199"/>
            <a:ext cx="6774300" cy="3318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tool?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user?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context?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“What responsibilities do users have when tools fail?”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97" name="Google Shape;97;p18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18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Multiplier Effect 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When AI Helps and When It Hurts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9" name="Google Shape;99;p18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Responsibility and Ethics?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9"/>
          <p:cNvSpPr/>
          <p:nvPr/>
        </p:nvSpPr>
        <p:spPr>
          <a:xfrm>
            <a:off x="0" y="0"/>
            <a:ext cx="2235300" cy="5143500"/>
          </a:xfrm>
          <a:prstGeom prst="rect">
            <a:avLst/>
          </a:prstGeom>
          <a:solidFill>
            <a:srgbClr val="000000"/>
          </a:solidFill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9"/>
          <p:cNvSpPr txBox="1"/>
          <p:nvPr/>
        </p:nvSpPr>
        <p:spPr>
          <a:xfrm>
            <a:off x="2369700" y="1469199"/>
            <a:ext cx="6774300" cy="3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“Can you tell if it’s wrong?”</a:t>
            </a:r>
            <a:b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-3429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Char char="●"/>
            </a:pP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Every Problem has a Solution meme poster exercise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Discussion Prompt:</a:t>
            </a:r>
            <a:br>
              <a:rPr b="1"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</a:b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“</a:t>
            </a:r>
            <a:r>
              <a:rPr lang="en" sz="18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What’s a simple check before trusting AI output?”</a:t>
            </a:r>
            <a:endParaRPr sz="18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6" name="Google Shape;106;p19" title="hpa-logo-red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2192614" cy="867301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9"/>
          <p:cNvSpPr txBox="1"/>
          <p:nvPr/>
        </p:nvSpPr>
        <p:spPr>
          <a:xfrm>
            <a:off x="2246244" y="0"/>
            <a:ext cx="6909000" cy="8673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The Multiplier Effect 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24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When AI Helps and When It Hurts</a:t>
            </a:r>
            <a:endParaRPr sz="240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19"/>
          <p:cNvSpPr txBox="1"/>
          <p:nvPr/>
        </p:nvSpPr>
        <p:spPr>
          <a:xfrm>
            <a:off x="2246244" y="867300"/>
            <a:ext cx="6909000" cy="612900"/>
          </a:xfrm>
          <a:prstGeom prst="rect">
            <a:avLst/>
          </a:prstGeom>
          <a:solidFill>
            <a:srgbClr val="EEEEEE"/>
          </a:solidFill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1000"/>
              </a:spcBef>
              <a:spcAft>
                <a:spcPts val="0"/>
              </a:spcAft>
              <a:buSzPts val="1100"/>
              <a:buNone/>
            </a:pPr>
            <a:r>
              <a:rPr lang="en" sz="2400">
                <a:solidFill>
                  <a:srgbClr val="595959"/>
                </a:solidFill>
                <a:latin typeface="Roboto"/>
                <a:ea typeface="Roboto"/>
                <a:cs typeface="Roboto"/>
                <a:sym typeface="Roboto"/>
              </a:rPr>
              <a:t>Rules of Thumb</a:t>
            </a:r>
            <a:endParaRPr sz="2400">
              <a:solidFill>
                <a:srgbClr val="595959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0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AI generated meme poster fail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