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Roboto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regular.fntdata"/><Relationship Id="rId14" Type="http://schemas.openxmlformats.org/officeDocument/2006/relationships/slide" Target="slides/slide9.xml"/><Relationship Id="rId17" Type="http://schemas.openxmlformats.org/officeDocument/2006/relationships/font" Target="fonts/Roboto-italic.fntdata"/><Relationship Id="rId16" Type="http://schemas.openxmlformats.org/officeDocument/2006/relationships/font" Target="fonts/Robot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Robot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bd56f665d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bd56f665d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Frame the need for hybrid solutions.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Reframe the problem space: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You’ve now shown two ends of the AI spectrum: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Expert systems that are precise but narrow,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LLMs that are broad but shallow.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Define “failure modes” as structural, not accidental: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Expert systems fail when they encounter conditions outside their rule sets because they have no fallback.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LLMs fail when plausibility is mistaken for truth, because they lack grounding.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Explicit: “If one fails by constraint and the other by over-flexibility, perhaps the sweet spot is interaction, not isolation.”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bd56f665d9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bd56f665d9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Position hybrid as ecosystem, not hierarchy: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Each component does what it’s best at: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LLMs translate between human language and structured queries: they’re unparalleled interpreters,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Expert systems enforce hard constraints: they’re consistent within known boundaries,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Humans bring judgment: they know when rules don’t apply and when language is misleading.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Highlight checks and balances: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LLM spots ambiguous user intent → human clarifies,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Expert system rejects impossible combinations → LLM explains in human terms,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Human sees systematic bias → rules or data are updated.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Connect to Sessions 2 &amp; 3 explicitly.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Review why each system had distinct failure modes; now we’re bridging.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bdc5ac0d6d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bdc5ac0d6d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LLM recap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bd56f665d9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bd56f665d9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Push students to think interactionally.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Frame translation as two-way: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Human → LLM → expert system input,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Expert system output → LLM → human language.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Highlight the question loop concept: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If the LLM were allowed to ask clarifying questions, it would reduce ambiguity and boost reliability, just like a good teacher.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Give a concrete mini-demo in words: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“User: ‘Is this medication okay?’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LLM: ‘Do you have these symptoms?’,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User clarifies…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Expert system checks rules…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LLM explains results.”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Multi phase: Diagnostic expert 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Tie this to risk reduction: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Clarifying questions slow the process slightly but reduce hallucination and misinterpretation.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bd56f665d9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bd56f665d9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Keep focus on verification loops.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Tell the story: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Build a quick classroom script around an everyday example (medical symptoms, tax filing, scheduling).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Example: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">
                <a:solidFill>
                  <a:schemeClr val="dk1"/>
                </a:solidFill>
              </a:rPr>
              <a:t>User describes symptoms in everyday terms.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">
                <a:solidFill>
                  <a:schemeClr val="dk1"/>
                </a:solidFill>
              </a:rPr>
              <a:t>LLM parses this into structured data (e.g., list of symptoms + durations).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">
                <a:solidFill>
                  <a:schemeClr val="dk1"/>
                </a:solidFill>
              </a:rPr>
              <a:t>Expert system processes structured data against clinical rules.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">
                <a:solidFill>
                  <a:schemeClr val="dk1"/>
                </a:solidFill>
              </a:rPr>
              <a:t>LLM translates the result back into explainable language.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Highlight possible failure paths: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Misparse at the LLM stage → Rule engine gets garbage → garbage output explained convincingly.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Rules that are too narrow → correct parse but no useful result.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Human misunderstanding of the explanation → misapplied advice.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Lead students toward a verification loop: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“When do we pull back to the original user description and re-ask?”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c70b883f5f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3c70b883f5f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Emphasize the meta-lesson: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This slide is where abstraction becomes real.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Example 1: ChatGPT + Calculator (or Wolfram-style tools)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What users notice: “The AI suddenly gets math right.”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What’s actually happening: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LLM does not compute reliably,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It recognizes that a computation is needed,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It delegates to a deterministic system,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Then explains the result fluently.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Why this matters pedagogically: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This is exactly your course thesis: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LLM = interface + explanation,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Tool = grounding + correctness,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Human = decides whether the result makes sense.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Tie back to: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Session 3: Fluency without understanding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Session 5: LLMs as multipliers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Example 2: ChatGPT + Search / Retrieval (RAG)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Key hybrid idea: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The LLM is no longer inventing answers from memory — it is anchored to external sources.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Failure mode reduction: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Less hallucination,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More traceability,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Still not perfect (sources can be wrong).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Important nuance for students: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This feels like intelligence, but it’s actually good orchestration.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You can ask:</a:t>
            </a:r>
            <a:endParaRPr>
              <a:solidFill>
                <a:schemeClr val="dk1"/>
              </a:solidFill>
            </a:endParaRPr>
          </a:p>
          <a:p>
            <a:pPr indent="0" lvl="0" marL="38100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“Is this smarter — or just better designed?”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Example 3: Mezzi (Financial AI + Rule Systems)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Why this is a great teaching example: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Finance is high-stakes,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Rules matter (tax law, budgeting constraints),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Language matters (user explanations, goals).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Hybrid structure (simplified):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LLM gathers goals in conversational form,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Financial rules enforce constraints,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LLM explains tradeoffs in human language.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Crucial point: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Mezzi doesn’t remove responsibility — it shapes decisions, which means: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Over-trust is still dangerous,</a:t>
            </a:r>
            <a:endParaRPr>
              <a:solidFill>
                <a:schemeClr val="dk1"/>
              </a:solidFill>
            </a:endParaRPr>
          </a:p>
          <a:p>
            <a:pPr indent="-29845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○"/>
            </a:pPr>
            <a:r>
              <a:rPr lang="en">
                <a:solidFill>
                  <a:schemeClr val="dk1"/>
                </a:solidFill>
              </a:rPr>
              <a:t>Human judgment remains essential.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These systems didn’t become safer because the LLM “got smarter.”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They became safer because: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The LLM was put in the right role,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Constraints were explicit,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Humans stayed involved.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Reinforce the continuum framing: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“This isn’t AI vs non-AI. It’s where you place flexibility and where you enforce rigidity.”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c70b883f5f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c70b883f5f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Note that the ChatGPT Instruments is invoked.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bd56f665d9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3bd56f665d9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Be realistic: hybrids are not panaceas, they are a step in the iterative process of development.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Define what gets better vs what still needs scrutiny: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Reduces hallucination: grounded checks prevent fluent nonsense from being used uncritically.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Preserves explainability: expert systems are traceable; LLMs translate without obfuscating logic.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Human in the loop: ensures accountability and context-sensitive judgment.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But push them to think about what isn’t fixed: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Errors in the rules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Bias in training data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Misaligned incentives (e.g., speed over safety)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Use examples: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An answer that checks out logically but doesn’t fit human intent, students should catch that.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bd56f665d9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bd56f665d9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Open future thinking.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Re-center responsibility on humans and data: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Bad rules still yield bad conclusions regardless of interface.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Biased data will skew interpretation if not audited.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Human over-trust can turn a hybrid system into a crutch just as easily.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Ask students to name scenarios where each bullet manifests.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Example: Medical rules biased toward one population → poor outcomes even with hybrid systems.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Wrap toward future thinking: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 “If we cannot fix all of this now, what practices should we adopt to manage risk?”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www.youtube.com/watch?v=dVQgcuh4uPU" TargetMode="External"/><Relationship Id="rId4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2369700" y="1480199"/>
            <a:ext cx="6774300" cy="347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Expert systems: brittle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LLMs: ungrounded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“What real world tasks needs both reliability and language fluency?”</a:t>
            </a:r>
            <a:endParaRPr b="1" sz="2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6" name="Google Shape;56;p13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Hybrid AI: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Fluency + Grounding</a:t>
            </a:r>
            <a:endParaRPr sz="24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Two Kinds of Failure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2369700" y="1469199"/>
            <a:ext cx="6774300" cy="3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LLM: interface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Expert system: constraints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Human: oversight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“How might each agent check the others?”</a:t>
            </a:r>
            <a:endParaRPr b="1" sz="2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5" name="Google Shape;65;p14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Hybrid AI: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Fluency + Grounding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Complementary</a:t>
            </a: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Strengths</a:t>
            </a:r>
            <a:endParaRPr sz="24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ow does ChatGPT work? 🤔&#10;&#10;In this video, Alice Zhao breaks down what’s really powering ChatGPT, Claude, and all the AI tools you keep hearing about.&#10;&#10;She’s taking you behind the scenes into…&#10;🔸 Neural Networks&#10;🔸 Deep Learning&#10;🔸 Transformers&#10;🔸 Types of LLMs&#10;🔸 How to Use LLMs in Python&#10;🔸 Fine-Tuning and RAGs&#10;…and more.&#10;&#10;By the end of the video, you’ll understand what all of that actually means — in plain English — and how you can start using an LLM yourself!&#10;&#10;&#10;📆 Coming Soon: January Jumpstart 2026! 📆&#10;Join us January 5th - 16th to jumpstart the new year with LIVE instructor-led learning sessions and FREE course access to our top career &amp; AI learning paths. Let’s make AI your new data superpower in 2026!&#10;REGISTER NOW 👉 https://bit.ly/4oX9MkO&#10;&#10;🔗 Helpful Resources&#10;👉 Natural Language Processing Course: https://bit.ly/4md0LmW&#10;👉 Python for Data Science Learning Path: https://bit.ly/4l3wKoE&#10;&#10;👉 Follow us on LinkedIn: https://www.linkedin.com/company/maven-analytics&#10;&#10;⏱️ Timestamps:&#10;&#10;00:00 - Intro&#10;00:46 - Neural Networks&#10;01:18 - Deep Learning&#10;01:39 - Deep Learning Architectures&#10;02:10 - Dive further with the NLP Course!&#10;02:25 - Transformers&#10;03:46 - LLMs&#10;04:55 - LLM Types &amp; GenAI&#10;05:57 - LLMs in Python&#10;06:37 - Fine-tuning &amp; RAGs&#10;07:17 - Outro&#10;&#10;&#10;Maven Analytics is an award-winning learning platform where individuals and teams build new skills, showcase work, and connect with experts around the world.&#10;&#10;We've helped 2M+ people build job-ready data literacy &amp; AI skills, master tools like Excel, SQL, Power BI, Tableau and Python, and build the foundation for successful careers.&#10;&#10;Start building life-changing skills for FREE at mavenanalytics.io." id="72" name="Google Shape;72;p15" title="How ChatGPT Works | LLMs Explained in 8 Minutes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6"/>
          <p:cNvSpPr txBox="1"/>
          <p:nvPr/>
        </p:nvSpPr>
        <p:spPr>
          <a:xfrm>
            <a:off x="2369700" y="1469199"/>
            <a:ext cx="6774300" cy="36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Turn rules into plain language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Turn queries into structured inputs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“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What would it look like if the LLM asked questions back instead of answering immediately?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”</a:t>
            </a:r>
            <a:endParaRPr b="1"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79" name="Google Shape;79;p16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Hybrid AI: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Fluency + Grounding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LLM as Translator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7"/>
          <p:cNvSpPr txBox="1"/>
          <p:nvPr/>
        </p:nvSpPr>
        <p:spPr>
          <a:xfrm>
            <a:off x="2369700" y="1469199"/>
            <a:ext cx="6774300" cy="37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Symptoms → LLM parse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Rule engine check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LLM explain results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“Where could this hybrid fail?”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8" name="Google Shape;88;p17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7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Hybrid AI: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Fluency + Grounding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0" name="Google Shape;90;p17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Theoretical Example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18"/>
          <p:cNvSpPr txBox="1"/>
          <p:nvPr/>
        </p:nvSpPr>
        <p:spPr>
          <a:xfrm>
            <a:off x="2369700" y="1469199"/>
            <a:ext cx="6774300" cy="37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ChatGPT + calculator tools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ChatGPT + search / retrieval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Mezzi (AI + financial rules)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“Which part of each system do you trust more. Why?”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97" name="Google Shape;97;p18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8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Hybrid AI: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Fluency + Grounding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Concrete Examples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9" title="Screenshot 2026-02-10 at 2.28.53 PM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8563" y="0"/>
            <a:ext cx="8366863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20"/>
          <p:cNvSpPr txBox="1"/>
          <p:nvPr/>
        </p:nvSpPr>
        <p:spPr>
          <a:xfrm>
            <a:off x="2369700" y="1469199"/>
            <a:ext cx="6774300" cy="3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Reduces hallucination (but not eliminate!)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Preserves explainability (to a large extent)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Human in the loop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“What trade-offs remain?”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0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Hybrid AI: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Fluency + Grounding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3" name="Google Shape;113;p20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What this Fixes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21"/>
          <p:cNvSpPr txBox="1"/>
          <p:nvPr/>
        </p:nvSpPr>
        <p:spPr>
          <a:xfrm>
            <a:off x="2369700" y="1469199"/>
            <a:ext cx="6774300" cy="347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Bad rules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Biased data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Human over-trust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“What’s the biggest unresolved challenge?”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0" name="Google Shape;120;p21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1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Hybrid AI: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Fluency + Grounding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What it Doesn’t Fix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