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embeddedFontLst>
    <p:embeddedFont>
      <p:font typeface="Roboto"/>
      <p:regular r:id="rId15"/>
      <p:bold r:id="rId16"/>
      <p:italic r:id="rId17"/>
      <p:boldItalic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Roboto-regular.fntdata"/><Relationship Id="rId14" Type="http://schemas.openxmlformats.org/officeDocument/2006/relationships/slide" Target="slides/slide9.xml"/><Relationship Id="rId17" Type="http://schemas.openxmlformats.org/officeDocument/2006/relationships/font" Target="fonts/Roboto-italic.fntdata"/><Relationship Id="rId16" Type="http://schemas.openxmlformats.org/officeDocument/2006/relationships/font" Target="fonts/Roboto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schemas.openxmlformats.org/officeDocument/2006/relationships/font" Target="fonts/Roboto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b4c7ef15e4_0_1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b4c7ef15e4_0_1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3b4c7ef15e4_0_1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3b4c7ef15e4_0_1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3b4c7ef15e4_0_1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3b4c7ef15e4_0_1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b4c7ef15e4_0_1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3b4c7ef15e4_0_1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b4d0134d95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b4d0134d95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b4d0134d95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b4d0134d95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b4d0134d95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3b4d0134d95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b4d0134d95_0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3b4d0134d95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b4d0134d95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3b4d0134d95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type="ctrTitle"/>
          </p:nvPr>
        </p:nvSpPr>
        <p:spPr>
          <a:xfrm>
            <a:off x="2235300" y="0"/>
            <a:ext cx="6909000" cy="65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What the Server Sends Back</a:t>
            </a:r>
            <a:endParaRPr sz="3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" name="Google Shape;56;p13"/>
          <p:cNvSpPr txBox="1"/>
          <p:nvPr>
            <p:ph idx="1" type="subTitle"/>
          </p:nvPr>
        </p:nvSpPr>
        <p:spPr>
          <a:xfrm>
            <a:off x="2235300" y="867300"/>
            <a:ext cx="6909000" cy="612900"/>
          </a:xfrm>
          <a:prstGeom prst="rect">
            <a:avLst/>
          </a:prstGeom>
          <a:solidFill>
            <a:schemeClr val="lt2"/>
          </a:solidFill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t/>
            </a:r>
            <a:endParaRPr sz="3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2369900" y="1480200"/>
            <a:ext cx="6774300" cy="341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Server responses include: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HTML (structure)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CSS (style)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JavaScript (behavior)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Images, video, fonts (content)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Each file = separate request and potentially multiple packets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8" name="Google Shape;58;p13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3"/>
          <p:cNvSpPr txBox="1"/>
          <p:nvPr>
            <p:ph type="ctrTitle"/>
          </p:nvPr>
        </p:nvSpPr>
        <p:spPr>
          <a:xfrm>
            <a:off x="2242775" y="0"/>
            <a:ext cx="6909000" cy="867300"/>
          </a:xfrm>
          <a:prstGeom prst="rect">
            <a:avLst/>
          </a:prstGeom>
          <a:solidFill>
            <a:schemeClr val="lt2"/>
          </a:solidFill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990"/>
              <a:buNone/>
            </a:pPr>
            <a:r>
              <a:rPr lang="en" sz="3000">
                <a:latin typeface="Roboto"/>
                <a:ea typeface="Roboto"/>
                <a:cs typeface="Roboto"/>
                <a:sym typeface="Roboto"/>
              </a:rPr>
              <a:t>What the Server Sends Back</a:t>
            </a:r>
            <a:endParaRPr sz="30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14"/>
          <p:cNvSpPr txBox="1"/>
          <p:nvPr>
            <p:ph type="ctrTitle"/>
          </p:nvPr>
        </p:nvSpPr>
        <p:spPr>
          <a:xfrm>
            <a:off x="2242676" y="0"/>
            <a:ext cx="6909000" cy="65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Execution: Turning Code into a Page</a:t>
            </a:r>
            <a:endParaRPr sz="3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6" name="Google Shape;66;p14"/>
          <p:cNvSpPr txBox="1"/>
          <p:nvPr>
            <p:ph idx="1" type="subTitle"/>
          </p:nvPr>
        </p:nvSpPr>
        <p:spPr>
          <a:xfrm>
            <a:off x="2242776" y="867300"/>
            <a:ext cx="6909000" cy="612900"/>
          </a:xfrm>
          <a:prstGeom prst="rect">
            <a:avLst/>
          </a:prstGeom>
          <a:solidFill>
            <a:schemeClr val="lt2"/>
          </a:solidFill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t/>
            </a:r>
            <a:endParaRPr sz="3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2369900" y="1480200"/>
            <a:ext cx="6774300" cy="321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In the browser: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HTML builds the page structure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CSS styles it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JavaScript executes logic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Browser = runtime environment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Tie‑in: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Same idea as executing code locally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68" name="Google Shape;68;p14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14"/>
          <p:cNvSpPr txBox="1"/>
          <p:nvPr>
            <p:ph type="ctrTitle"/>
          </p:nvPr>
        </p:nvSpPr>
        <p:spPr>
          <a:xfrm>
            <a:off x="2242775" y="0"/>
            <a:ext cx="6909000" cy="867300"/>
          </a:xfrm>
          <a:prstGeom prst="rect">
            <a:avLst/>
          </a:prstGeom>
          <a:solidFill>
            <a:schemeClr val="lt2"/>
          </a:solidFill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990"/>
              <a:buNone/>
            </a:pPr>
            <a:r>
              <a:rPr lang="en" sz="3000">
                <a:latin typeface="Roboto"/>
                <a:ea typeface="Roboto"/>
                <a:cs typeface="Roboto"/>
                <a:sym typeface="Roboto"/>
              </a:rPr>
              <a:t>Execution: Turning Code Into a Page</a:t>
            </a:r>
            <a:endParaRPr sz="30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15"/>
          <p:cNvSpPr txBox="1"/>
          <p:nvPr>
            <p:ph type="ctrTitle"/>
          </p:nvPr>
        </p:nvSpPr>
        <p:spPr>
          <a:xfrm>
            <a:off x="2235300" y="0"/>
            <a:ext cx="6909000" cy="65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Why Websites Load Slowly</a:t>
            </a:r>
            <a:endParaRPr sz="3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6" name="Google Shape;76;p15"/>
          <p:cNvSpPr txBox="1"/>
          <p:nvPr>
            <p:ph idx="1" type="subTitle"/>
          </p:nvPr>
        </p:nvSpPr>
        <p:spPr>
          <a:xfrm>
            <a:off x="2242775" y="867300"/>
            <a:ext cx="6909000" cy="612900"/>
          </a:xfrm>
          <a:prstGeom prst="rect">
            <a:avLst/>
          </a:prstGeom>
          <a:solidFill>
            <a:schemeClr val="lt2"/>
          </a:solidFill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100">
                <a:latin typeface="Roboto"/>
                <a:ea typeface="Roboto"/>
                <a:cs typeface="Roboto"/>
                <a:sym typeface="Roboto"/>
              </a:rPr>
              <a:t>(or Quickly)</a:t>
            </a:r>
            <a:endParaRPr sz="3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7" name="Google Shape;77;p15"/>
          <p:cNvSpPr txBox="1"/>
          <p:nvPr/>
        </p:nvSpPr>
        <p:spPr>
          <a:xfrm>
            <a:off x="2377375" y="1480200"/>
            <a:ext cx="6774300" cy="349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Factors: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Physical distance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Number of requests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File sizes (especially in the early days)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Server load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Engineering solutions: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CDNs (Content Delivery Networks)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Caching</a:t>
            </a:r>
            <a:endParaRPr sz="2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78" name="Google Shape;78;p15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5"/>
          <p:cNvSpPr txBox="1"/>
          <p:nvPr>
            <p:ph type="ctrTitle"/>
          </p:nvPr>
        </p:nvSpPr>
        <p:spPr>
          <a:xfrm>
            <a:off x="2242775" y="0"/>
            <a:ext cx="6909000" cy="867300"/>
          </a:xfrm>
          <a:prstGeom prst="rect">
            <a:avLst/>
          </a:prstGeom>
          <a:solidFill>
            <a:schemeClr val="lt2"/>
          </a:solidFill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990"/>
              <a:buNone/>
            </a:pPr>
            <a:r>
              <a:rPr lang="en" sz="3000">
                <a:latin typeface="Roboto"/>
                <a:ea typeface="Roboto"/>
                <a:cs typeface="Roboto"/>
                <a:sym typeface="Roboto"/>
              </a:rPr>
              <a:t>Why Websites Load Slowly</a:t>
            </a:r>
            <a:endParaRPr sz="30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6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16"/>
          <p:cNvSpPr txBox="1"/>
          <p:nvPr>
            <p:ph type="ctrTitle"/>
          </p:nvPr>
        </p:nvSpPr>
        <p:spPr>
          <a:xfrm>
            <a:off x="2235300" y="0"/>
            <a:ext cx="6909000" cy="65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Content Delivery Networks (CDNs)</a:t>
            </a:r>
            <a:endParaRPr sz="3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6" name="Google Shape;86;p16"/>
          <p:cNvSpPr txBox="1"/>
          <p:nvPr/>
        </p:nvSpPr>
        <p:spPr>
          <a:xfrm>
            <a:off x="2370000" y="867300"/>
            <a:ext cx="6774300" cy="435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Idea: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Put content closer to users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Major CDN providers: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Akamai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Cloudflare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Fastly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Result: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Faster load times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Less backbone congestion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Example: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Netflix, YouTube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87" name="Google Shape;87;p16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6"/>
          <p:cNvSpPr txBox="1"/>
          <p:nvPr>
            <p:ph type="ctrTitle"/>
          </p:nvPr>
        </p:nvSpPr>
        <p:spPr>
          <a:xfrm>
            <a:off x="2242775" y="0"/>
            <a:ext cx="6909000" cy="867300"/>
          </a:xfrm>
          <a:prstGeom prst="rect">
            <a:avLst/>
          </a:prstGeom>
          <a:solidFill>
            <a:schemeClr val="lt2"/>
          </a:solidFill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990"/>
              <a:buNone/>
            </a:pPr>
            <a:r>
              <a:rPr lang="en" sz="3000">
                <a:latin typeface="Roboto"/>
                <a:ea typeface="Roboto"/>
                <a:cs typeface="Roboto"/>
                <a:sym typeface="Roboto"/>
              </a:rPr>
              <a:t>Content Delivery Networks (CDNs)</a:t>
            </a:r>
            <a:endParaRPr sz="30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7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17"/>
          <p:cNvSpPr txBox="1"/>
          <p:nvPr>
            <p:ph type="ctrTitle"/>
          </p:nvPr>
        </p:nvSpPr>
        <p:spPr>
          <a:xfrm>
            <a:off x="2235300" y="0"/>
            <a:ext cx="6909000" cy="65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Tying Back to Your Experience</a:t>
            </a:r>
            <a:endParaRPr sz="3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5" name="Google Shape;95;p17"/>
          <p:cNvSpPr txBox="1"/>
          <p:nvPr>
            <p:ph idx="1" type="subTitle"/>
          </p:nvPr>
        </p:nvSpPr>
        <p:spPr>
          <a:xfrm>
            <a:off x="2248095" y="867300"/>
            <a:ext cx="6909000" cy="612900"/>
          </a:xfrm>
          <a:prstGeom prst="rect">
            <a:avLst/>
          </a:prstGeom>
          <a:solidFill>
            <a:schemeClr val="lt2"/>
          </a:solidFill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t/>
            </a:r>
            <a:endParaRPr sz="3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6" name="Google Shape;96;p17"/>
          <p:cNvSpPr txBox="1"/>
          <p:nvPr/>
        </p:nvSpPr>
        <p:spPr>
          <a:xfrm>
            <a:off x="2369900" y="1480200"/>
            <a:ext cx="6774300" cy="266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Ask: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Why does streaming quality change?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Why do some games lag?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Why does school Wi‑Fi block some sites?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Answer: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…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97" name="Google Shape;97;p17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7"/>
          <p:cNvSpPr txBox="1"/>
          <p:nvPr>
            <p:ph type="ctrTitle"/>
          </p:nvPr>
        </p:nvSpPr>
        <p:spPr>
          <a:xfrm>
            <a:off x="2242775" y="0"/>
            <a:ext cx="6909000" cy="867300"/>
          </a:xfrm>
          <a:prstGeom prst="rect">
            <a:avLst/>
          </a:prstGeom>
          <a:solidFill>
            <a:schemeClr val="lt2"/>
          </a:solidFill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990"/>
              <a:buNone/>
            </a:pPr>
            <a:r>
              <a:rPr lang="en" sz="3000">
                <a:latin typeface="Roboto"/>
                <a:ea typeface="Roboto"/>
                <a:cs typeface="Roboto"/>
                <a:sym typeface="Roboto"/>
              </a:rPr>
              <a:t>Tying Back to Your Experience</a:t>
            </a:r>
            <a:endParaRPr sz="30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8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18"/>
          <p:cNvSpPr txBox="1"/>
          <p:nvPr>
            <p:ph type="ctrTitle"/>
          </p:nvPr>
        </p:nvSpPr>
        <p:spPr>
          <a:xfrm>
            <a:off x="2235300" y="0"/>
            <a:ext cx="6909000" cy="65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Tying Back to Your Experience</a:t>
            </a:r>
            <a:endParaRPr sz="3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5" name="Google Shape;105;p18"/>
          <p:cNvSpPr txBox="1"/>
          <p:nvPr>
            <p:ph idx="1" type="subTitle"/>
          </p:nvPr>
        </p:nvSpPr>
        <p:spPr>
          <a:xfrm>
            <a:off x="2235300" y="650400"/>
            <a:ext cx="6909000" cy="61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t/>
            </a:r>
            <a:endParaRPr sz="3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6" name="Google Shape;106;p18"/>
          <p:cNvSpPr txBox="1"/>
          <p:nvPr/>
        </p:nvSpPr>
        <p:spPr>
          <a:xfrm>
            <a:off x="2364680" y="1480200"/>
            <a:ext cx="6774300" cy="266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Ask: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Why does streaming quality change?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Why do some games lag?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Why does school Wi‑Fi block some sites?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Answer: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Physical + logical design choices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07" name="Google Shape;107;p18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18"/>
          <p:cNvSpPr txBox="1"/>
          <p:nvPr>
            <p:ph idx="1" type="subTitle"/>
          </p:nvPr>
        </p:nvSpPr>
        <p:spPr>
          <a:xfrm>
            <a:off x="2242775" y="867300"/>
            <a:ext cx="6909000" cy="612900"/>
          </a:xfrm>
          <a:prstGeom prst="rect">
            <a:avLst/>
          </a:prstGeom>
          <a:solidFill>
            <a:schemeClr val="lt2"/>
          </a:solidFill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t/>
            </a:r>
            <a:endParaRPr sz="3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9" name="Google Shape;109;p18"/>
          <p:cNvSpPr txBox="1"/>
          <p:nvPr>
            <p:ph type="ctrTitle"/>
          </p:nvPr>
        </p:nvSpPr>
        <p:spPr>
          <a:xfrm>
            <a:off x="2242775" y="0"/>
            <a:ext cx="6909000" cy="867300"/>
          </a:xfrm>
          <a:prstGeom prst="rect">
            <a:avLst/>
          </a:prstGeom>
          <a:solidFill>
            <a:schemeClr val="lt2"/>
          </a:solidFill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990"/>
              <a:buNone/>
            </a:pPr>
            <a:r>
              <a:rPr lang="en" sz="3000">
                <a:latin typeface="Roboto"/>
                <a:ea typeface="Roboto"/>
                <a:cs typeface="Roboto"/>
                <a:sym typeface="Roboto"/>
              </a:rPr>
              <a:t>Tying Back to Your Experience</a:t>
            </a:r>
            <a:endParaRPr sz="30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9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19"/>
          <p:cNvSpPr txBox="1"/>
          <p:nvPr>
            <p:ph type="ctrTitle"/>
          </p:nvPr>
        </p:nvSpPr>
        <p:spPr>
          <a:xfrm>
            <a:off x="2235300" y="0"/>
            <a:ext cx="6909000" cy="65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Engineering Mindset</a:t>
            </a:r>
            <a:endParaRPr sz="3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6" name="Google Shape;116;p19"/>
          <p:cNvSpPr txBox="1"/>
          <p:nvPr>
            <p:ph idx="1" type="subTitle"/>
          </p:nvPr>
        </p:nvSpPr>
        <p:spPr>
          <a:xfrm>
            <a:off x="2235300" y="650400"/>
            <a:ext cx="6909000" cy="61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t/>
            </a:r>
            <a:endParaRPr sz="3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7" name="Google Shape;117;p19"/>
          <p:cNvSpPr txBox="1"/>
          <p:nvPr/>
        </p:nvSpPr>
        <p:spPr>
          <a:xfrm>
            <a:off x="2377475" y="1480200"/>
            <a:ext cx="6774300" cy="225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Key takeaways: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internet is engineered, not magical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Tradeoffs exist everywhere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Scaling systems is hard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Everything you use online is built on these ideas</a:t>
            </a:r>
            <a:endParaRPr sz="25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8" name="Google Shape;118;p19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9"/>
          <p:cNvSpPr txBox="1"/>
          <p:nvPr>
            <p:ph idx="1" type="subTitle"/>
          </p:nvPr>
        </p:nvSpPr>
        <p:spPr>
          <a:xfrm>
            <a:off x="2235300" y="867300"/>
            <a:ext cx="6909000" cy="612900"/>
          </a:xfrm>
          <a:prstGeom prst="rect">
            <a:avLst/>
          </a:prstGeom>
          <a:solidFill>
            <a:schemeClr val="lt2"/>
          </a:solidFill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t/>
            </a:r>
            <a:endParaRPr sz="3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0" name="Google Shape;120;p19"/>
          <p:cNvSpPr txBox="1"/>
          <p:nvPr>
            <p:ph type="ctrTitle"/>
          </p:nvPr>
        </p:nvSpPr>
        <p:spPr>
          <a:xfrm>
            <a:off x="2242775" y="0"/>
            <a:ext cx="6909000" cy="867300"/>
          </a:xfrm>
          <a:prstGeom prst="rect">
            <a:avLst/>
          </a:prstGeom>
          <a:solidFill>
            <a:schemeClr val="lt2"/>
          </a:solidFill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990"/>
              <a:buNone/>
            </a:pPr>
            <a:r>
              <a:rPr lang="en" sz="3000">
                <a:latin typeface="Roboto"/>
                <a:ea typeface="Roboto"/>
                <a:cs typeface="Roboto"/>
                <a:sym typeface="Roboto"/>
              </a:rPr>
              <a:t>Engineering Mindset</a:t>
            </a:r>
            <a:endParaRPr sz="30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0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20"/>
          <p:cNvSpPr txBox="1"/>
          <p:nvPr>
            <p:ph type="ctrTitle"/>
          </p:nvPr>
        </p:nvSpPr>
        <p:spPr>
          <a:xfrm>
            <a:off x="2235300" y="0"/>
            <a:ext cx="6909000" cy="65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Wrap-Up &amp; Questions</a:t>
            </a:r>
            <a:endParaRPr sz="3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7" name="Google Shape;127;p20"/>
          <p:cNvSpPr txBox="1"/>
          <p:nvPr>
            <p:ph idx="1" type="subTitle"/>
          </p:nvPr>
        </p:nvSpPr>
        <p:spPr>
          <a:xfrm>
            <a:off x="2235300" y="650400"/>
            <a:ext cx="6909000" cy="61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t/>
            </a:r>
            <a:endParaRPr sz="3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8" name="Google Shape;128;p20"/>
          <p:cNvSpPr txBox="1"/>
          <p:nvPr/>
        </p:nvSpPr>
        <p:spPr>
          <a:xfrm>
            <a:off x="2377475" y="1480200"/>
            <a:ext cx="6774300" cy="279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Exit questions: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What surprised you?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What part of the internet seems most fragile?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What would </a:t>
            </a:r>
            <a:r>
              <a:rPr i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you</a:t>
            </a: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improve?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End with: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internet is humanity’s largest engineering project.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29" name="Google Shape;129;p20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0"/>
          <p:cNvSpPr txBox="1"/>
          <p:nvPr>
            <p:ph idx="1" type="subTitle"/>
          </p:nvPr>
        </p:nvSpPr>
        <p:spPr>
          <a:xfrm>
            <a:off x="2235300" y="867300"/>
            <a:ext cx="6909000" cy="612900"/>
          </a:xfrm>
          <a:prstGeom prst="rect">
            <a:avLst/>
          </a:prstGeom>
          <a:solidFill>
            <a:schemeClr val="lt2"/>
          </a:solidFill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t/>
            </a:r>
            <a:endParaRPr sz="3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1" name="Google Shape;131;p20"/>
          <p:cNvSpPr txBox="1"/>
          <p:nvPr>
            <p:ph type="ctrTitle"/>
          </p:nvPr>
        </p:nvSpPr>
        <p:spPr>
          <a:xfrm>
            <a:off x="2242775" y="0"/>
            <a:ext cx="6909000" cy="867300"/>
          </a:xfrm>
          <a:prstGeom prst="rect">
            <a:avLst/>
          </a:prstGeom>
          <a:solidFill>
            <a:schemeClr val="lt2"/>
          </a:solidFill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990"/>
              <a:buNone/>
            </a:pPr>
            <a:r>
              <a:rPr lang="en" sz="3000">
                <a:latin typeface="Roboto"/>
                <a:ea typeface="Roboto"/>
                <a:cs typeface="Roboto"/>
                <a:sym typeface="Roboto"/>
              </a:rPr>
              <a:t>Wrap-Up Questions</a:t>
            </a:r>
            <a:endParaRPr sz="30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1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chemeClr val="dk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21"/>
          <p:cNvSpPr txBox="1"/>
          <p:nvPr>
            <p:ph type="ctrTitle"/>
          </p:nvPr>
        </p:nvSpPr>
        <p:spPr>
          <a:xfrm>
            <a:off x="2265225" y="0"/>
            <a:ext cx="6879000" cy="650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rPr lang="en" sz="3200">
                <a:latin typeface="Roboto"/>
                <a:ea typeface="Roboto"/>
                <a:cs typeface="Roboto"/>
                <a:sym typeface="Roboto"/>
              </a:rPr>
              <a:t>Next Time</a:t>
            </a:r>
            <a:endParaRPr sz="3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8" name="Google Shape;138;p21"/>
          <p:cNvSpPr txBox="1"/>
          <p:nvPr>
            <p:ph idx="1" type="subTitle"/>
          </p:nvPr>
        </p:nvSpPr>
        <p:spPr>
          <a:xfrm>
            <a:off x="2265225" y="650400"/>
            <a:ext cx="6879000" cy="61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t/>
            </a:r>
            <a:endParaRPr sz="3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9" name="Google Shape;139;p21"/>
          <p:cNvSpPr txBox="1"/>
          <p:nvPr/>
        </p:nvSpPr>
        <p:spPr>
          <a:xfrm>
            <a:off x="2377475" y="1480200"/>
            <a:ext cx="6774300" cy="269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Exploring Networking Tools</a:t>
            </a: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Terminal: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AutoNum type="alphaLcPeriod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Ping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AutoNum type="alphaLcPeriod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Traceroute demo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AutoNum type="alphaLcPeriod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DNS lookup demo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Load a page with dev tools open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40" name="Google Shape;140;p21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21"/>
          <p:cNvSpPr txBox="1"/>
          <p:nvPr>
            <p:ph idx="1" type="subTitle"/>
          </p:nvPr>
        </p:nvSpPr>
        <p:spPr>
          <a:xfrm>
            <a:off x="2235300" y="867300"/>
            <a:ext cx="6909000" cy="612900"/>
          </a:xfrm>
          <a:prstGeom prst="rect">
            <a:avLst/>
          </a:prstGeom>
          <a:solidFill>
            <a:schemeClr val="lt2"/>
          </a:solidFill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lnSpc>
                <a:spcPct val="115000"/>
              </a:lnSpc>
              <a:spcBef>
                <a:spcPts val="1800"/>
              </a:spcBef>
              <a:spcAft>
                <a:spcPts val="400"/>
              </a:spcAft>
              <a:buNone/>
            </a:pPr>
            <a:r>
              <a:t/>
            </a:r>
            <a:endParaRPr sz="31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2" name="Google Shape;142;p21"/>
          <p:cNvSpPr txBox="1"/>
          <p:nvPr>
            <p:ph type="ctrTitle"/>
          </p:nvPr>
        </p:nvSpPr>
        <p:spPr>
          <a:xfrm>
            <a:off x="2242775" y="0"/>
            <a:ext cx="6909000" cy="867300"/>
          </a:xfrm>
          <a:prstGeom prst="rect">
            <a:avLst/>
          </a:prstGeom>
          <a:solidFill>
            <a:schemeClr val="lt2"/>
          </a:solidFill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990"/>
              <a:buNone/>
            </a:pPr>
            <a:r>
              <a:rPr lang="en" sz="3000">
                <a:latin typeface="Roboto"/>
                <a:ea typeface="Roboto"/>
                <a:cs typeface="Roboto"/>
                <a:sym typeface="Roboto"/>
              </a:rPr>
              <a:t>Tying Back to Your Experience</a:t>
            </a:r>
            <a:endParaRPr sz="30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